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30" r:id="rId3"/>
    <p:sldId id="257" r:id="rId4"/>
    <p:sldId id="272" r:id="rId5"/>
    <p:sldId id="333" r:id="rId6"/>
    <p:sldId id="337" r:id="rId7"/>
    <p:sldId id="289" r:id="rId8"/>
    <p:sldId id="336" r:id="rId9"/>
    <p:sldId id="335" r:id="rId10"/>
    <p:sldId id="334" r:id="rId11"/>
    <p:sldId id="293" r:id="rId12"/>
    <p:sldId id="294" r:id="rId13"/>
    <p:sldId id="295" r:id="rId14"/>
    <p:sldId id="338" r:id="rId15"/>
    <p:sldId id="339" r:id="rId16"/>
    <p:sldId id="340" r:id="rId17"/>
    <p:sldId id="332" r:id="rId18"/>
    <p:sldId id="298" r:id="rId19"/>
    <p:sldId id="299" r:id="rId20"/>
    <p:sldId id="300" r:id="rId21"/>
    <p:sldId id="301" r:id="rId22"/>
    <p:sldId id="302" r:id="rId23"/>
    <p:sldId id="303" r:id="rId24"/>
    <p:sldId id="341" r:id="rId25"/>
    <p:sldId id="342" r:id="rId26"/>
    <p:sldId id="343" r:id="rId27"/>
    <p:sldId id="344" r:id="rId28"/>
    <p:sldId id="345" r:id="rId29"/>
    <p:sldId id="346" r:id="rId30"/>
    <p:sldId id="347" r:id="rId31"/>
    <p:sldId id="311" r:id="rId32"/>
    <p:sldId id="348" r:id="rId33"/>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78854" autoAdjust="0"/>
  </p:normalViewPr>
  <p:slideViewPr>
    <p:cSldViewPr>
      <p:cViewPr>
        <p:scale>
          <a:sx n="83" d="100"/>
          <a:sy n="83" d="100"/>
        </p:scale>
        <p:origin x="-72" y="-22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DC241D3E-4DAE-4543-A17F-E666A7A9BA5F}" type="datetimeFigureOut">
              <a:rPr kumimoji="1" lang="ja-JP" altLang="en-US" smtClean="0"/>
              <a:t>2016/12/13</a:t>
            </a:fld>
            <a:endParaRPr kumimoji="1" lang="ja-JP" altLang="en-US"/>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896CE30A-AD03-4C1E-A4CB-83272E13A639}" type="slidenum">
              <a:rPr kumimoji="1" lang="ja-JP" altLang="en-US" smtClean="0"/>
              <a:t>‹#›</a:t>
            </a:fld>
            <a:endParaRPr kumimoji="1" lang="ja-JP" altLang="en-US"/>
          </a:p>
        </p:txBody>
      </p:sp>
    </p:spTree>
    <p:extLst>
      <p:ext uri="{BB962C8B-B14F-4D97-AF65-F5344CB8AC3E}">
        <p14:creationId xmlns:p14="http://schemas.microsoft.com/office/powerpoint/2010/main" val="3417160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0DB2F3F-7990-4ADF-BAB0-5EA83AF3AB11}" type="datetimeFigureOut">
              <a:rPr kumimoji="1" lang="ja-JP" altLang="en-US" smtClean="0"/>
              <a:t>2016/12/13</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78562CF-C109-424B-A5F9-F8F440310353}" type="slidenum">
              <a:rPr kumimoji="1" lang="ja-JP" altLang="en-US" smtClean="0"/>
              <a:t>‹#›</a:t>
            </a:fld>
            <a:endParaRPr kumimoji="1" lang="ja-JP" altLang="en-US"/>
          </a:p>
        </p:txBody>
      </p:sp>
    </p:spTree>
    <p:extLst>
      <p:ext uri="{BB962C8B-B14F-4D97-AF65-F5344CB8AC3E}">
        <p14:creationId xmlns:p14="http://schemas.microsoft.com/office/powerpoint/2010/main" val="1178269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1</a:t>
            </a:fld>
            <a:endParaRPr kumimoji="1" lang="ja-JP" altLang="en-US"/>
          </a:p>
        </p:txBody>
      </p:sp>
    </p:spTree>
    <p:extLst>
      <p:ext uri="{BB962C8B-B14F-4D97-AF65-F5344CB8AC3E}">
        <p14:creationId xmlns:p14="http://schemas.microsoft.com/office/powerpoint/2010/main" val="222068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4</a:t>
            </a:fld>
            <a:endParaRPr kumimoji="1" lang="ja-JP" altLang="en-US"/>
          </a:p>
        </p:txBody>
      </p:sp>
    </p:spTree>
    <p:extLst>
      <p:ext uri="{BB962C8B-B14F-4D97-AF65-F5344CB8AC3E}">
        <p14:creationId xmlns:p14="http://schemas.microsoft.com/office/powerpoint/2010/main" val="70754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5</a:t>
            </a:fld>
            <a:endParaRPr kumimoji="1" lang="ja-JP" altLang="en-US"/>
          </a:p>
        </p:txBody>
      </p:sp>
    </p:spTree>
    <p:extLst>
      <p:ext uri="{BB962C8B-B14F-4D97-AF65-F5344CB8AC3E}">
        <p14:creationId xmlns:p14="http://schemas.microsoft.com/office/powerpoint/2010/main" val="70754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17</a:t>
            </a:fld>
            <a:endParaRPr kumimoji="1" lang="ja-JP" altLang="en-US"/>
          </a:p>
        </p:txBody>
      </p:sp>
    </p:spTree>
    <p:extLst>
      <p:ext uri="{BB962C8B-B14F-4D97-AF65-F5344CB8AC3E}">
        <p14:creationId xmlns:p14="http://schemas.microsoft.com/office/powerpoint/2010/main" val="70754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18</a:t>
            </a:fld>
            <a:endParaRPr kumimoji="1" lang="ja-JP" altLang="en-US"/>
          </a:p>
        </p:txBody>
      </p:sp>
    </p:spTree>
    <p:extLst>
      <p:ext uri="{BB962C8B-B14F-4D97-AF65-F5344CB8AC3E}">
        <p14:creationId xmlns:p14="http://schemas.microsoft.com/office/powerpoint/2010/main" val="307733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24</a:t>
            </a:fld>
            <a:endParaRPr kumimoji="1" lang="ja-JP" altLang="en-US"/>
          </a:p>
        </p:txBody>
      </p:sp>
    </p:spTree>
    <p:extLst>
      <p:ext uri="{BB962C8B-B14F-4D97-AF65-F5344CB8AC3E}">
        <p14:creationId xmlns:p14="http://schemas.microsoft.com/office/powerpoint/2010/main" val="166784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29</a:t>
            </a:fld>
            <a:endParaRPr kumimoji="1" lang="ja-JP" altLang="en-US"/>
          </a:p>
        </p:txBody>
      </p:sp>
    </p:spTree>
    <p:extLst>
      <p:ext uri="{BB962C8B-B14F-4D97-AF65-F5344CB8AC3E}">
        <p14:creationId xmlns:p14="http://schemas.microsoft.com/office/powerpoint/2010/main" val="164254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kumimoji="1" lang="ja-JP" altLang="en-US" smtClean="0"/>
              <a:t>30</a:t>
            </a:fld>
            <a:endParaRPr kumimoji="1" lang="ja-JP" altLang="en-US"/>
          </a:p>
        </p:txBody>
      </p:sp>
    </p:spTree>
    <p:extLst>
      <p:ext uri="{BB962C8B-B14F-4D97-AF65-F5344CB8AC3E}">
        <p14:creationId xmlns:p14="http://schemas.microsoft.com/office/powerpoint/2010/main" val="216594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8562CF-C109-424B-A5F9-F8F44031035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390086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62DC6BE-7A4A-4742-B882-E6A0376461E9}"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24328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483ECB-DFC0-4DCE-B08B-6DA9E3082399}"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50570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3255CE6-C3B1-481F-B911-122B96507EFA}"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91734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9D8053-E2D3-48B1-A278-700C41159D56}"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31902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2862574-4BFD-4EAE-AC8B-EF066FC84EA8}"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114974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2E9001C-52C2-4493-8F27-A3EBBD2176C4}" type="datetime1">
              <a:rPr kumimoji="1" lang="ja-JP" altLang="en-US" smtClean="0"/>
              <a:t>2016/12/13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0526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B065880-D4F7-4D2C-AF06-BD2CA3D0B8FA}" type="datetime1">
              <a:rPr kumimoji="1" lang="ja-JP" altLang="en-US" smtClean="0"/>
              <a:t>2016/12/13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348791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F324DBB-32DF-42D3-84B5-49CDF14B9CE6}" type="datetime1">
              <a:rPr kumimoji="1" lang="ja-JP" altLang="en-US" smtClean="0"/>
              <a:t>2016/12/13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13547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315C22-40A1-4BDA-97C6-3AE0882A7D9C}" type="datetime1">
              <a:rPr kumimoji="1" lang="ja-JP" altLang="en-US" smtClean="0"/>
              <a:t>2016/12/13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120361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109B49-AFE0-4480-9172-913FD30B3DD4}" type="datetime1">
              <a:rPr kumimoji="1" lang="ja-JP" altLang="en-US" smtClean="0"/>
              <a:t>2016/12/13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81411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6E5B4F-212E-4E5C-B042-53344FCC8413}" type="datetime1">
              <a:rPr kumimoji="1" lang="ja-JP" altLang="en-US" smtClean="0"/>
              <a:t>2016/12/13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320336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53AFFFE0-4597-4A1E-9A6A-820737CCA630}" type="datetime1">
              <a:rPr kumimoji="1" lang="ja-JP" altLang="en-US" smtClean="0"/>
              <a:t>2016/12/13</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357748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ademia.edu/10754256/R169_%E5%9F%8E%E4%B8%B8%E7%91%9E%E6%81%B5._%E6%B0%B4%E8%B0%B7%E9%83%B7%E7%BE%8E_%E3%81%84%E3%81%A8%E3%81%86%E3%81%9F%E3%81%91%E3%81%B2%E3%81%93_%E9%96%80%E6%9E%97%E9%81%93%E5%AD%90_%E4%BD%90%E8%97%A4%E5%B9%B9%E4%BB%A3_%E5%B0%8F%E5%B9%B3%E6%9C%8B%E6%B1%9F_%E6%9C%AC%E9%96%93%E7%9C%9F%E7%90%86_2013_._%E4%B9%B3%E3%81%8C%E3%82%93%E7%A0%94%E7%A9%B6%E3%81%AE%E5%8B%95%E5%90%91_%E3%81%A8_%E6%82%A3%E8%80%85%E3%81%AE%E8%AA%9E%E3%82%8A_%E3%81%AE%E3%83%86%E3%82%AD%E3%82%B9%E3%83%88%E3%83%9E%E3%82%A4%E3%83%8B%E3%83%B3%E3%82%B0%E6%B4%BB%E7%94%A8%E4%BE%8B_%E7%9C%8B%E8%AD%B7%E7%A0%94%E7%A9%B6_46_5_494-502" TargetMode="External"/><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hyperlink" Target="https://www.researchgate.net/publication/275369774_R161_shuiguxiangmeiitoutakehikochengwanruihuixiaopingpengjiangzuotenggandaimenlindaozibenjianzhenli_2013_uebusaitowoyongitarugantiyanzhenozhuanyijinxingduniyoruyurinobijiaotekisutomainingufenxiniyoruh" TargetMode="External"/><Relationship Id="rId5" Type="http://schemas.openxmlformats.org/officeDocument/2006/relationships/hyperlink" Target="https://www.academia.edu/10754467/R161_%E6%B0%B4%E8%B0%B7%E9%83%B7%E7%BE%8E_%E3%81%84%E3%81%A8%E3%81%86%E3%81%9F%E3%81%91%E3%81%B2%E3%81%93_%E5%9F%8E%E4%B8%B8%E7%91%9E%E6%81%B5_%E5%B0%8F%E5%B9%B3%E6%9C%8B%E6%B1%9F_%E4%BD%90%E8%97%A4%E5%B9%B9%E4%BB%A3_%E9%96%80%E6%9E%97%E9%81%93%E5%AD%90_%E6%9C%AC%E9%96%93%E7%9C%9F%E9%87%8C_2013_._%E3%82%A6%E3%82%A7%E3%83%96%E3%82%B5%E3%82%A4%E3%83%88%E3%82%92%E7%94%A8%E3%81%84%E3%81%9F%E4%B9%B3%E3%81%8C%E3%82%93%E4%BD%93%E9%A8%93%E8%80%85%E3%81%AE%E8%BB%A2%E7%A7%BB%E9%80%B2%E8%A1%8C%E5%BA%A6%E3%81%AB%E3%82%88%E3%82%8B%E8%AA%9E%E3%82%8A%E3%81%AE%E6%AF%94%E8%BC%83_%E3%83%86%E3%82%AD%E3%82%B9%E3%83%88%E3%83%9E%E3%82%A4%E3%83%8B%E3%83%B3%E3%82%B0%E5%88%86%E6%9E%90%E3%81%AB%E3%82%88%E3%82%8B%E8%A9%B1%E9%A1%8C%E3%81%AE%E6%8A%BD%E5%87%BA_%E6%9C%AD%E5%B9%8C%E4%BF%9D%E5%81%A5%E7%A7%91%E5%AD%A6%E9%9B%91%E8%AA%8C_2_57-60" TargetMode="External"/><Relationship Id="rId4" Type="http://schemas.openxmlformats.org/officeDocument/2006/relationships/hyperlink" Target="https://www.researchgate.net/publication/275365738_R169_chengwanruihuishuiguxiangmeiitoutakehikomenlindaozizuotenggandaixiaopingpengjiangbenjianzhenli_2013_ruganyanjiunodongxiangtohuanzhenoyurinotekisutomaininguhuoyongli_kanhuyanjiu465_494-50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researchgate.net/publication/311586987_R197_zhongtianmigiwachengwanruihuizuotenggandaimenlindaozishuiguxiangmeibenjianzhenliitoutakehiko2016rugantiyanzhenodoubingjinimirubingitiyanniyorukendingdebianhuasinolinchuang_391185-191" TargetMode="External"/><Relationship Id="rId4" Type="http://schemas.openxmlformats.org/officeDocument/2006/relationships/hyperlink" Target="https://www.academia.edu/30411882/R197_%E4%BB%B2%E7%94%B0%E3%81%BF%E3%81%8E%E3%82%8F_%E5%9F%8E%E4%B8%B8%E7%91%9E%E6%81%B5_%E4%BD%90%E8%97%A4%E5%B9%B9%E4%BB%A3_%E9%96%80%E6%9E%97%E9%81%93%E5%AD%90_%E6%B0%B4%E8%B0%B7%E9%83%B7%E7%BE%8E_%E6%9C%AC%E9%96%93%E7%9C%9F%E7%90%86_%E3%81%84%E3%81%A8%E3%81%86%E3%81%9F%E3%81%91%E3%81%B2%E3%81%93_2016_%E4%B9%B3%E3%81%8C%E3%82%93%E4%BD%93%E9%A8%93%E8%80%85%E3%81%AE%E9%97%98%E7%97%85%E8%A8%98%E3%81%AB%E3%81%BF%E3%82%8B%E7%97%85%E3%81%84%E4%BD%93%E9%A8%93%E3%81%AB%E3%82%88%E3%82%8B%E8%82%AF%E5%AE%9A%E7%9A%84%E5%A4%89%E5%8C%96_%E6%AD%BB%E3%81%AE%E8%87%A8%E5%BA%8A_39_1_185-19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8" y="495493"/>
            <a:ext cx="8937341" cy="6562497"/>
          </a:xfrm>
          <a:prstGeom prst="rect">
            <a:avLst/>
          </a:prstGeom>
        </p:spPr>
      </p:pic>
      <p:sp>
        <p:nvSpPr>
          <p:cNvPr id="6" name="タイトル 12"/>
          <p:cNvSpPr>
            <a:spLocks noGrp="1"/>
          </p:cNvSpPr>
          <p:nvPr>
            <p:ph type="ctrTitle"/>
          </p:nvPr>
        </p:nvSpPr>
        <p:spPr>
          <a:xfrm>
            <a:off x="179512" y="1567870"/>
            <a:ext cx="8856984" cy="1024807"/>
          </a:xfrm>
        </p:spPr>
        <p:txBody>
          <a:bodyPr rtlCol="0">
            <a:normAutofit fontScale="90000"/>
          </a:bodyPr>
          <a:lstStyle/>
          <a:p>
            <a:pPr algn="l" defTabSz="962844">
              <a:defRPr/>
            </a:pPr>
            <a:r>
              <a:rPr lang="ja-JP" altLang="en-US" sz="2954" dirty="0" smtClean="0">
                <a:latin typeface="小塚ゴシック Pro B" pitchFamily="34" charset="-128"/>
                <a:ea typeface="小塚ゴシック Pro B" pitchFamily="34" charset="-128"/>
              </a:rPr>
              <a:t>　　</a:t>
            </a:r>
            <a:r>
              <a:rPr lang="ja-JP" altLang="en-US" sz="3100" b="1" dirty="0" smtClean="0">
                <a:latin typeface="小塚ゴシック Pro B" pitchFamily="34" charset="-128"/>
                <a:ea typeface="小塚ゴシック Pro B" pitchFamily="34" charset="-128"/>
              </a:rPr>
              <a:t>患者</a:t>
            </a:r>
            <a:r>
              <a:rPr lang="ja-JP" altLang="en-US" sz="3100" b="1" dirty="0">
                <a:latin typeface="小塚ゴシック Pro B" pitchFamily="34" charset="-128"/>
                <a:ea typeface="小塚ゴシック Pro B" pitchFamily="34" charset="-128"/>
              </a:rPr>
              <a:t>の語りに耳を傾けることの必要性と可能性</a:t>
            </a:r>
            <a:r>
              <a:rPr lang="en-US" altLang="ja-JP" sz="3100" b="1" dirty="0">
                <a:latin typeface="小塚ゴシック Pro B" pitchFamily="34" charset="-128"/>
                <a:ea typeface="小塚ゴシック Pro B" pitchFamily="34" charset="-128"/>
              </a:rPr>
              <a:t/>
            </a:r>
            <a:br>
              <a:rPr lang="en-US" altLang="ja-JP" sz="3100" b="1" dirty="0">
                <a:latin typeface="小塚ゴシック Pro B" pitchFamily="34" charset="-128"/>
                <a:ea typeface="小塚ゴシック Pro B" pitchFamily="34" charset="-128"/>
              </a:rPr>
            </a:br>
            <a:r>
              <a:rPr lang="ja-JP" altLang="en-US" sz="3100" b="1" dirty="0">
                <a:latin typeface="小塚ゴシック Pro B" pitchFamily="34" charset="-128"/>
                <a:ea typeface="小塚ゴシック Pro B" pitchFamily="34" charset="-128"/>
              </a:rPr>
              <a:t>　　</a:t>
            </a:r>
            <a:r>
              <a:rPr lang="ja-JP" altLang="en-US" sz="3100" b="1" dirty="0" smtClean="0">
                <a:latin typeface="小塚ゴシック Pro B" pitchFamily="34" charset="-128"/>
                <a:ea typeface="小塚ゴシック Pro B" pitchFamily="34" charset="-128"/>
              </a:rPr>
              <a:t>　　　　　</a:t>
            </a:r>
            <a:r>
              <a:rPr lang="en-US" altLang="ja-JP" sz="3100" b="1" dirty="0" smtClean="0">
                <a:latin typeface="小塚ゴシック Pro B" pitchFamily="34" charset="-128"/>
                <a:ea typeface="小塚ゴシック Pro B" pitchFamily="34" charset="-128"/>
              </a:rPr>
              <a:t>―</a:t>
            </a:r>
            <a:r>
              <a:rPr lang="ja-JP" altLang="en-US" sz="3100" b="1" dirty="0" smtClean="0">
                <a:latin typeface="小塚ゴシック Pro B" pitchFamily="34" charset="-128"/>
                <a:ea typeface="小塚ゴシック Pro B" pitchFamily="34" charset="-128"/>
              </a:rPr>
              <a:t>乳がん</a:t>
            </a:r>
            <a:r>
              <a:rPr lang="ja-JP" altLang="en-US" sz="3100" b="1" dirty="0">
                <a:latin typeface="小塚ゴシック Pro B" pitchFamily="34" charset="-128"/>
                <a:ea typeface="小塚ゴシック Pro B" pitchFamily="34" charset="-128"/>
              </a:rPr>
              <a:t>体験者の語りに焦点をあてて</a:t>
            </a:r>
            <a:r>
              <a:rPr lang="en-US" altLang="ja-JP" sz="3100" b="1" dirty="0">
                <a:latin typeface="小塚ゴシック Pro B" pitchFamily="34" charset="-128"/>
                <a:ea typeface="小塚ゴシック Pro B" pitchFamily="34" charset="-128"/>
              </a:rPr>
              <a:t/>
            </a:r>
            <a:br>
              <a:rPr lang="en-US" altLang="ja-JP" sz="3100" b="1" dirty="0">
                <a:latin typeface="小塚ゴシック Pro B" pitchFamily="34" charset="-128"/>
                <a:ea typeface="小塚ゴシック Pro B" pitchFamily="34" charset="-128"/>
              </a:rPr>
            </a:br>
            <a:endParaRPr sz="3100" b="1" dirty="0">
              <a:latin typeface="小塚ゴシック Pro B" pitchFamily="34" charset="-128"/>
              <a:ea typeface="小塚ゴシック Pro B" pitchFamily="34" charset="-128"/>
            </a:endParaRPr>
          </a:p>
        </p:txBody>
      </p:sp>
      <p:sp>
        <p:nvSpPr>
          <p:cNvPr id="3" name="サブタイトル 2"/>
          <p:cNvSpPr>
            <a:spLocks noGrp="1"/>
          </p:cNvSpPr>
          <p:nvPr>
            <p:ph type="subTitle" idx="1"/>
          </p:nvPr>
        </p:nvSpPr>
        <p:spPr>
          <a:xfrm>
            <a:off x="672133" y="4691909"/>
            <a:ext cx="6400800" cy="410079"/>
          </a:xfrm>
        </p:spPr>
        <p:txBody>
          <a:bodyPr>
            <a:normAutofit/>
          </a:bodyPr>
          <a:lstStyle/>
          <a:p>
            <a:pPr algn="l"/>
            <a:endParaRPr lang="ja-JP" altLang="en-US" sz="1939" dirty="0">
              <a:solidFill>
                <a:schemeClr val="tx1"/>
              </a:solidFill>
              <a:latin typeface="小塚ゴシック Pro M" pitchFamily="34" charset="-128"/>
              <a:ea typeface="小塚ゴシック Pro M" pitchFamily="34" charset="-128"/>
            </a:endParaRPr>
          </a:p>
          <a:p>
            <a:pPr algn="l"/>
            <a:endParaRPr lang="ja-JP" altLang="en-US" sz="1108" dirty="0">
              <a:latin typeface="小塚ゴシック Pro M" pitchFamily="34" charset="-128"/>
              <a:ea typeface="小塚ゴシック Pro M" pitchFamily="34" charset="-128"/>
            </a:endParaRPr>
          </a:p>
        </p:txBody>
      </p:sp>
      <p:sp>
        <p:nvSpPr>
          <p:cNvPr id="8" name="社名"/>
          <p:cNvSpPr txBox="1"/>
          <p:nvPr/>
        </p:nvSpPr>
        <p:spPr>
          <a:xfrm>
            <a:off x="539552" y="5954821"/>
            <a:ext cx="279244" cy="262829"/>
          </a:xfrm>
          <a:prstGeom prst="rect">
            <a:avLst/>
          </a:prstGeom>
          <a:noFill/>
        </p:spPr>
        <p:txBody>
          <a:bodyPr wrap="none" rtlCol="0">
            <a:spAutoFit/>
          </a:bodyPr>
          <a:lstStyle/>
          <a:p>
            <a:r>
              <a:rPr lang="zh-CN" altLang="en-US" sz="1108" dirty="0">
                <a:latin typeface="小塚ゴシック Pro M" pitchFamily="34" charset="-128"/>
                <a:ea typeface="小塚ゴシック Pro M" pitchFamily="34" charset="-128"/>
              </a:rPr>
              <a:t>　</a:t>
            </a:r>
            <a:endParaRPr lang="ja-JP" altLang="en-US" sz="1108" dirty="0">
              <a:latin typeface="小塚ゴシック Pro M" pitchFamily="34" charset="-128"/>
              <a:ea typeface="小塚ゴシック Pro M" pitchFamily="34" charset="-128"/>
            </a:endParaRPr>
          </a:p>
        </p:txBody>
      </p:sp>
      <p:sp>
        <p:nvSpPr>
          <p:cNvPr id="2" name="正方形/長方形 1"/>
          <p:cNvSpPr/>
          <p:nvPr/>
        </p:nvSpPr>
        <p:spPr>
          <a:xfrm>
            <a:off x="490869" y="495493"/>
            <a:ext cx="8429433" cy="53175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2000" dirty="0" smtClean="0"/>
              <a:t>第</a:t>
            </a:r>
            <a:r>
              <a:rPr lang="en-US" altLang="ja-JP" sz="2000" dirty="0" smtClean="0"/>
              <a:t>36</a:t>
            </a:r>
            <a:r>
              <a:rPr lang="ja-JP" altLang="en-US" sz="2000" dirty="0" smtClean="0"/>
              <a:t>回　日本</a:t>
            </a:r>
            <a:r>
              <a:rPr lang="ja-JP" altLang="en-US" sz="2000" dirty="0"/>
              <a:t>看護科学学会学術集会　交流</a:t>
            </a:r>
            <a:r>
              <a:rPr lang="ja-JP" altLang="en-US" sz="2000" dirty="0" smtClean="0"/>
              <a:t>集会</a:t>
            </a:r>
            <a:r>
              <a:rPr lang="ja-JP" altLang="en-US" sz="2000" smtClean="0"/>
              <a:t>　２０１６年１２月１１日</a:t>
            </a:r>
            <a:endParaRPr lang="ja-JP" altLang="en-US" sz="2000" dirty="0"/>
          </a:p>
        </p:txBody>
      </p:sp>
      <p:sp>
        <p:nvSpPr>
          <p:cNvPr id="4" name="正方形/長方形 3"/>
          <p:cNvSpPr/>
          <p:nvPr/>
        </p:nvSpPr>
        <p:spPr>
          <a:xfrm>
            <a:off x="99156" y="5532210"/>
            <a:ext cx="9036496" cy="121892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dirty="0"/>
              <a:t>城丸瑞恵：札幌医科大学保健医療</a:t>
            </a:r>
            <a:r>
              <a:rPr lang="ja-JP" altLang="en-US" sz="2000" dirty="0" smtClean="0"/>
              <a:t>学部　　  いとう</a:t>
            </a:r>
            <a:r>
              <a:rPr lang="ja-JP" altLang="en-US" sz="2000" dirty="0"/>
              <a:t>たけひこ：和光大学現代人間</a:t>
            </a:r>
            <a:r>
              <a:rPr lang="ja-JP" altLang="en-US" sz="2000" dirty="0" smtClean="0"/>
              <a:t>学部</a:t>
            </a:r>
            <a:endParaRPr lang="ja-JP" altLang="en-US" sz="2000" dirty="0"/>
          </a:p>
          <a:p>
            <a:r>
              <a:rPr lang="ja-JP" altLang="en-US" sz="2000" dirty="0"/>
              <a:t>門林道子：日本女子大学人間社会</a:t>
            </a:r>
            <a:r>
              <a:rPr lang="ja-JP" altLang="en-US" sz="2000" dirty="0" smtClean="0"/>
              <a:t>学部　　  佐藤</a:t>
            </a:r>
            <a:r>
              <a:rPr lang="ja-JP" altLang="en-US" sz="2000" dirty="0"/>
              <a:t>幹代　：自治医科大学看護学部　　　　</a:t>
            </a:r>
          </a:p>
          <a:p>
            <a:r>
              <a:rPr lang="ja-JP" altLang="en-US" sz="2000" dirty="0"/>
              <a:t>仲田みぎわ：札幌医科大学保健医療</a:t>
            </a:r>
            <a:r>
              <a:rPr lang="ja-JP" altLang="en-US" sz="2000" dirty="0" smtClean="0"/>
              <a:t>学部　 水</a:t>
            </a:r>
            <a:r>
              <a:rPr lang="ja-JP" altLang="en-US" sz="2000" dirty="0"/>
              <a:t>谷郷美：順天堂大学医療看護</a:t>
            </a:r>
            <a:r>
              <a:rPr lang="ja-JP" altLang="en-US" sz="2000" dirty="0" smtClean="0"/>
              <a:t>学部</a:t>
            </a:r>
            <a:endParaRPr lang="ja-JP" altLang="en-US" sz="2000" dirty="0"/>
          </a:p>
        </p:txBody>
      </p:sp>
      <p:sp>
        <p:nvSpPr>
          <p:cNvPr id="5" name="正方形/長方形 4"/>
          <p:cNvSpPr/>
          <p:nvPr/>
        </p:nvSpPr>
        <p:spPr>
          <a:xfrm>
            <a:off x="2286000" y="2506696"/>
            <a:ext cx="6849652" cy="2984407"/>
          </a:xfrm>
          <a:prstGeom prst="rect">
            <a:avLst/>
          </a:prstGeom>
        </p:spPr>
        <p:txBody>
          <a:bodyPr wrap="square">
            <a:spAutoFit/>
          </a:bodyPr>
          <a:lstStyle/>
          <a:p>
            <a:pPr lvl="0" eaLnBrk="0" fontAlgn="base" hangingPunct="0">
              <a:lnSpc>
                <a:spcPct val="90000"/>
              </a:lnSpc>
              <a:spcBef>
                <a:spcPts val="1000"/>
              </a:spcBef>
              <a:spcAft>
                <a:spcPct val="0"/>
              </a:spcAft>
              <a:defRPr/>
            </a:pPr>
            <a:endParaRPr lang="en-US" altLang="ja-JP" dirty="0" smtClean="0">
              <a:solidFill>
                <a:sysClr val="windowText" lastClr="000000"/>
              </a:solidFill>
              <a:ea typeface="ＭＳ Ｐゴシック" panose="020B0600070205080204" pitchFamily="50" charset="-128"/>
            </a:endParaRPr>
          </a:p>
          <a:p>
            <a:pPr lvl="0" eaLnBrk="0" fontAlgn="base" hangingPunct="0">
              <a:lnSpc>
                <a:spcPct val="90000"/>
              </a:lnSpc>
              <a:spcBef>
                <a:spcPts val="1000"/>
              </a:spcBef>
              <a:spcAft>
                <a:spcPct val="0"/>
              </a:spcAft>
              <a:defRPr/>
            </a:pPr>
            <a:endParaRPr lang="en-US" altLang="ja-JP" dirty="0">
              <a:solidFill>
                <a:sysClr val="windowText" lastClr="000000"/>
              </a:solidFill>
              <a:ea typeface="ＭＳ Ｐゴシック" panose="020B0600070205080204" pitchFamily="50" charset="-128"/>
            </a:endParaRPr>
          </a:p>
          <a:p>
            <a:pPr lvl="0" eaLnBrk="0" fontAlgn="base" hangingPunct="0">
              <a:lnSpc>
                <a:spcPct val="90000"/>
              </a:lnSpc>
              <a:spcBef>
                <a:spcPts val="1000"/>
              </a:spcBef>
              <a:spcAft>
                <a:spcPct val="0"/>
              </a:spcAft>
              <a:defRPr/>
            </a:pPr>
            <a:r>
              <a:rPr lang="ja-JP" altLang="en-US" dirty="0" smtClean="0">
                <a:solidFill>
                  <a:sysClr val="windowText" lastClr="000000"/>
                </a:solidFill>
                <a:ea typeface="ＭＳ Ｐゴシック" panose="020B0600070205080204" pitchFamily="50" charset="-128"/>
              </a:rPr>
              <a:t>　　　　　　　　　</a:t>
            </a:r>
            <a:endParaRPr lang="en-US" altLang="ja-JP" dirty="0" smtClean="0">
              <a:solidFill>
                <a:sysClr val="windowText" lastClr="000000"/>
              </a:solidFill>
              <a:ea typeface="ＭＳ Ｐゴシック" panose="020B0600070205080204" pitchFamily="50" charset="-128"/>
            </a:endParaRPr>
          </a:p>
          <a:p>
            <a:pPr lvl="0" eaLnBrk="0" fontAlgn="base" hangingPunct="0">
              <a:lnSpc>
                <a:spcPct val="90000"/>
              </a:lnSpc>
              <a:spcBef>
                <a:spcPts val="1000"/>
              </a:spcBef>
              <a:spcAft>
                <a:spcPct val="0"/>
              </a:spcAft>
              <a:defRPr/>
            </a:pPr>
            <a:endParaRPr lang="en-US" altLang="ja-JP" dirty="0">
              <a:solidFill>
                <a:sysClr val="windowText" lastClr="000000"/>
              </a:solidFill>
              <a:ea typeface="ＭＳ Ｐゴシック" panose="020B0600070205080204" pitchFamily="50" charset="-128"/>
            </a:endParaRPr>
          </a:p>
          <a:p>
            <a:pPr lvl="0" eaLnBrk="0" fontAlgn="base" hangingPunct="0">
              <a:lnSpc>
                <a:spcPct val="90000"/>
              </a:lnSpc>
              <a:spcBef>
                <a:spcPts val="1000"/>
              </a:spcBef>
              <a:spcAft>
                <a:spcPct val="0"/>
              </a:spcAft>
              <a:defRPr/>
            </a:pPr>
            <a:r>
              <a:rPr lang="ja-JP" altLang="en-US" dirty="0" smtClean="0">
                <a:solidFill>
                  <a:sysClr val="windowText" lastClr="000000"/>
                </a:solidFill>
                <a:ea typeface="ＭＳ Ｐゴシック" panose="020B0600070205080204" pitchFamily="50" charset="-128"/>
              </a:rPr>
              <a:t>　　　　　　　</a:t>
            </a:r>
            <a:r>
              <a:rPr lang="ja-JP" altLang="en-US" sz="1600" dirty="0" smtClean="0">
                <a:solidFill>
                  <a:sysClr val="windowText" lastClr="000000"/>
                </a:solidFill>
                <a:ea typeface="ＭＳ Ｐゴシック" panose="020B0600070205080204" pitchFamily="50" charset="-128"/>
              </a:rPr>
              <a:t>　平成</a:t>
            </a:r>
            <a:r>
              <a:rPr lang="en-US" altLang="ja-JP" sz="1600" dirty="0">
                <a:solidFill>
                  <a:sysClr val="windowText" lastClr="000000"/>
                </a:solidFill>
                <a:ea typeface="ＭＳ Ｐゴシック" panose="020B0600070205080204" pitchFamily="50" charset="-128"/>
              </a:rPr>
              <a:t>23</a:t>
            </a:r>
            <a:r>
              <a:rPr lang="ja-JP" altLang="en-US" sz="1600" dirty="0">
                <a:solidFill>
                  <a:sysClr val="windowText" lastClr="000000"/>
                </a:solidFill>
                <a:ea typeface="ＭＳ Ｐゴシック" panose="020B0600070205080204" pitchFamily="50" charset="-128"/>
              </a:rPr>
              <a:t>年度～</a:t>
            </a:r>
            <a:r>
              <a:rPr lang="en-US" altLang="ja-JP" sz="1600" dirty="0">
                <a:solidFill>
                  <a:sysClr val="windowText" lastClr="000000"/>
                </a:solidFill>
                <a:ea typeface="ＭＳ Ｐゴシック" panose="020B0600070205080204" pitchFamily="50" charset="-128"/>
              </a:rPr>
              <a:t>26</a:t>
            </a:r>
            <a:r>
              <a:rPr lang="ja-JP" altLang="en-US" sz="1600" dirty="0">
                <a:solidFill>
                  <a:sysClr val="windowText" lastClr="000000"/>
                </a:solidFill>
                <a:ea typeface="ＭＳ Ｐゴシック" panose="020B0600070205080204" pitchFamily="50" charset="-128"/>
              </a:rPr>
              <a:t>年度　科学研究費補助金　基盤（Ｃ）　</a:t>
            </a:r>
            <a:endParaRPr lang="en-US" altLang="ja-JP" sz="1600" dirty="0">
              <a:solidFill>
                <a:sysClr val="windowText" lastClr="000000"/>
              </a:solidFill>
              <a:ea typeface="ＭＳ Ｐゴシック" panose="020B0600070205080204" pitchFamily="50" charset="-128"/>
            </a:endParaRPr>
          </a:p>
          <a:p>
            <a:pPr lvl="0" eaLnBrk="0" fontAlgn="base" hangingPunct="0">
              <a:lnSpc>
                <a:spcPct val="90000"/>
              </a:lnSpc>
              <a:spcBef>
                <a:spcPts val="1000"/>
              </a:spcBef>
              <a:spcAft>
                <a:spcPct val="0"/>
              </a:spcAft>
              <a:defRPr/>
            </a:pPr>
            <a:r>
              <a:rPr lang="ja-JP" altLang="en-US" sz="1600" dirty="0" smtClean="0">
                <a:solidFill>
                  <a:sysClr val="windowText" lastClr="000000"/>
                </a:solidFill>
                <a:ea typeface="ＭＳ Ｐゴシック" panose="020B0600070205080204" pitchFamily="50" charset="-128"/>
              </a:rPr>
              <a:t>　　　　　　　　　乳がん</a:t>
            </a:r>
            <a:r>
              <a:rPr lang="ja-JP" altLang="en-US" sz="1600" dirty="0">
                <a:solidFill>
                  <a:sysClr val="windowText" lastClr="000000"/>
                </a:solidFill>
                <a:ea typeface="ＭＳ Ｐゴシック" panose="020B0600070205080204" pitchFamily="50" charset="-128"/>
              </a:rPr>
              <a:t>患者の語りにみる苦痛の経時的変化と</a:t>
            </a:r>
            <a:r>
              <a:rPr lang="ja-JP" altLang="en-US" sz="1600" dirty="0" smtClean="0">
                <a:solidFill>
                  <a:sysClr val="windowText" lastClr="000000"/>
                </a:solidFill>
                <a:ea typeface="ＭＳ Ｐゴシック" panose="020B0600070205080204" pitchFamily="50" charset="-128"/>
              </a:rPr>
              <a:t>対処方法　　　</a:t>
            </a:r>
            <a:endParaRPr lang="en-US" altLang="ja-JP" sz="1600" dirty="0" smtClean="0">
              <a:solidFill>
                <a:sysClr val="windowText" lastClr="000000"/>
              </a:solidFill>
              <a:ea typeface="ＭＳ Ｐゴシック" panose="020B0600070205080204" pitchFamily="50" charset="-128"/>
            </a:endParaRPr>
          </a:p>
          <a:p>
            <a:pPr eaLnBrk="0" fontAlgn="base" hangingPunct="0">
              <a:lnSpc>
                <a:spcPct val="90000"/>
              </a:lnSpc>
              <a:spcBef>
                <a:spcPts val="1000"/>
              </a:spcBef>
              <a:spcAft>
                <a:spcPct val="0"/>
              </a:spcAft>
              <a:defRPr/>
            </a:pPr>
            <a:r>
              <a:rPr lang="ja-JP" altLang="en-US" sz="1600" dirty="0">
                <a:solidFill>
                  <a:sysClr val="windowText" lastClr="000000"/>
                </a:solidFill>
                <a:ea typeface="ＭＳ Ｐゴシック" panose="020B0600070205080204" pitchFamily="50" charset="-128"/>
              </a:rPr>
              <a:t>　</a:t>
            </a:r>
            <a:r>
              <a:rPr lang="ja-JP" altLang="en-US" sz="1600" dirty="0" smtClean="0">
                <a:solidFill>
                  <a:sysClr val="windowText" lastClr="000000"/>
                </a:solidFill>
                <a:ea typeface="ＭＳ Ｐゴシック" panose="020B0600070205080204" pitchFamily="50" charset="-128"/>
              </a:rPr>
              <a:t>　　　　　　　　に</a:t>
            </a:r>
            <a:r>
              <a:rPr lang="ja-JP" altLang="en-US" sz="1600" dirty="0">
                <a:solidFill>
                  <a:sysClr val="windowText" lastClr="000000"/>
                </a:solidFill>
                <a:ea typeface="ＭＳ Ｐゴシック" panose="020B0600070205080204" pitchFamily="50" charset="-128"/>
              </a:rPr>
              <a:t>関する</a:t>
            </a:r>
            <a:r>
              <a:rPr lang="ja-JP" altLang="en-US" sz="1600" dirty="0" smtClean="0">
                <a:solidFill>
                  <a:sysClr val="windowText" lastClr="000000"/>
                </a:solidFill>
                <a:ea typeface="ＭＳ Ｐゴシック" panose="020B0600070205080204" pitchFamily="50" charset="-128"/>
              </a:rPr>
              <a:t>研究</a:t>
            </a:r>
            <a:r>
              <a:rPr lang="ja-JP" altLang="en-US" sz="1600" dirty="0">
                <a:solidFill>
                  <a:sysClr val="windowText" lastClr="000000"/>
                </a:solidFill>
                <a:ea typeface="ＭＳ Ｐゴシック" panose="020B0600070205080204" pitchFamily="50" charset="-128"/>
              </a:rPr>
              <a:t>（代表者　城丸瑞恵）</a:t>
            </a:r>
          </a:p>
          <a:p>
            <a:pPr lvl="0" eaLnBrk="0" fontAlgn="base" hangingPunct="0">
              <a:lnSpc>
                <a:spcPct val="90000"/>
              </a:lnSpc>
              <a:spcBef>
                <a:spcPts val="1000"/>
              </a:spcBef>
              <a:spcAft>
                <a:spcPct val="0"/>
              </a:spcAft>
              <a:defRPr/>
            </a:pPr>
            <a:r>
              <a:rPr lang="ja-JP" altLang="en-US" dirty="0">
                <a:solidFill>
                  <a:sysClr val="windowText" lastClr="000000"/>
                </a:solidFill>
                <a:ea typeface="ＭＳ Ｐゴシック" panose="020B0600070205080204" pitchFamily="50" charset="-128"/>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697244"/>
            <a:ext cx="947592" cy="26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1</a:t>
            </a:fld>
            <a:endParaRPr kumimoji="1" lang="ja-JP" altLang="en-US"/>
          </a:p>
        </p:txBody>
      </p:sp>
    </p:spTree>
    <p:extLst>
      <p:ext uri="{BB962C8B-B14F-4D97-AF65-F5344CB8AC3E}">
        <p14:creationId xmlns:p14="http://schemas.microsoft.com/office/powerpoint/2010/main" val="2792572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a:latin typeface="+mj-ea"/>
              </a:rPr>
              <a:t>結果</a:t>
            </a:r>
          </a:p>
        </p:txBody>
      </p:sp>
      <p:sp>
        <p:nvSpPr>
          <p:cNvPr id="8" name="テキスト ボックス 24"/>
          <p:cNvSpPr txBox="1">
            <a:spLocks noChangeArrowheads="1"/>
          </p:cNvSpPr>
          <p:nvPr/>
        </p:nvSpPr>
        <p:spPr bwMode="auto">
          <a:xfrm>
            <a:off x="1605682" y="692696"/>
            <a:ext cx="60626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500">
                <a:solidFill>
                  <a:schemeClr val="tx1"/>
                </a:solidFill>
                <a:latin typeface="Calibri" pitchFamily="34" charset="0"/>
                <a:ea typeface="ＭＳ Ｐゴシック" charset="-128"/>
              </a:defRPr>
            </a:lvl1pPr>
            <a:lvl2pPr marL="742950" indent="-285750" eaLnBrk="0" hangingPunct="0">
              <a:defRPr kumimoji="1" sz="5500">
                <a:solidFill>
                  <a:schemeClr val="tx1"/>
                </a:solidFill>
                <a:latin typeface="Calibri" pitchFamily="34" charset="0"/>
                <a:ea typeface="ＭＳ Ｐゴシック" charset="-128"/>
              </a:defRPr>
            </a:lvl2pPr>
            <a:lvl3pPr marL="1143000" indent="-228600" eaLnBrk="0" hangingPunct="0">
              <a:defRPr kumimoji="1" sz="5500">
                <a:solidFill>
                  <a:schemeClr val="tx1"/>
                </a:solidFill>
                <a:latin typeface="Calibri" pitchFamily="34" charset="0"/>
                <a:ea typeface="ＭＳ Ｐゴシック" charset="-128"/>
              </a:defRPr>
            </a:lvl3pPr>
            <a:lvl4pPr marL="1600200" indent="-228600" eaLnBrk="0" hangingPunct="0">
              <a:defRPr kumimoji="1" sz="5500">
                <a:solidFill>
                  <a:schemeClr val="tx1"/>
                </a:solidFill>
                <a:latin typeface="Calibri" pitchFamily="34" charset="0"/>
                <a:ea typeface="ＭＳ Ｐゴシック" charset="-128"/>
              </a:defRPr>
            </a:lvl4pPr>
            <a:lvl5pPr marL="2057400" indent="-228600" eaLnBrk="0" hangingPunct="0">
              <a:defRPr kumimoji="1" sz="5500">
                <a:solidFill>
                  <a:schemeClr val="tx1"/>
                </a:solidFill>
                <a:latin typeface="Calibri" pitchFamily="34" charset="0"/>
                <a:ea typeface="ＭＳ Ｐゴシック" charset="-128"/>
              </a:defRPr>
            </a:lvl5pPr>
            <a:lvl6pPr marL="25146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6pPr>
            <a:lvl7pPr marL="29718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7pPr>
            <a:lvl8pPr marL="34290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8pPr>
            <a:lvl9pPr marL="38862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9pPr>
          </a:lstStyle>
          <a:p>
            <a:pPr eaLnBrk="1" hangingPunct="1"/>
            <a:r>
              <a:rPr lang="ja-JP" altLang="en-US" sz="1800" b="1" dirty="0" smtClean="0">
                <a:solidFill>
                  <a:srgbClr val="0070C0"/>
                </a:solidFill>
              </a:rPr>
              <a:t>表１　</a:t>
            </a:r>
            <a:r>
              <a:rPr lang="en-US" altLang="ja-JP" sz="1800" b="1" dirty="0" smtClean="0">
                <a:solidFill>
                  <a:srgbClr val="0070C0"/>
                </a:solidFill>
              </a:rPr>
              <a:t>DIPE</a:t>
            </a:r>
            <a:r>
              <a:rPr lang="ja-JP" altLang="en-US" sz="1800" b="1" dirty="0">
                <a:solidFill>
                  <a:srgbClr val="0070C0"/>
                </a:solidFill>
              </a:rPr>
              <a:t>ｘ </a:t>
            </a:r>
            <a:r>
              <a:rPr lang="en-US" altLang="ja-JP" sz="1800" b="1" dirty="0">
                <a:solidFill>
                  <a:srgbClr val="0070C0"/>
                </a:solidFill>
              </a:rPr>
              <a:t>Japan</a:t>
            </a:r>
            <a:r>
              <a:rPr lang="ja-JP" altLang="en-US" sz="1800" b="1" dirty="0">
                <a:solidFill>
                  <a:srgbClr val="0070C0"/>
                </a:solidFill>
              </a:rPr>
              <a:t>と</a:t>
            </a:r>
            <a:r>
              <a:rPr lang="en-US" altLang="ja-JP" sz="1800" b="1" dirty="0">
                <a:solidFill>
                  <a:srgbClr val="0070C0"/>
                </a:solidFill>
              </a:rPr>
              <a:t>J-POP VOICE</a:t>
            </a:r>
            <a:r>
              <a:rPr lang="ja-JP" altLang="en-US" sz="1800" b="1" dirty="0">
                <a:solidFill>
                  <a:srgbClr val="0070C0"/>
                </a:solidFill>
              </a:rPr>
              <a:t>の乳がんの語りの基本情報</a:t>
            </a:r>
          </a:p>
        </p:txBody>
      </p:sp>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682" y="1067346"/>
            <a:ext cx="5918646" cy="5790654"/>
          </a:xfrm>
          <a:prstGeom prst="rect">
            <a:avLst/>
          </a:prstGeom>
          <a:noFill/>
          <a:ln>
            <a:noFill/>
          </a:ln>
        </p:spPr>
      </p:pic>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10</a:t>
            </a:fld>
            <a:endParaRPr kumimoji="1" lang="ja-JP" altLang="en-US"/>
          </a:p>
        </p:txBody>
      </p:sp>
    </p:spTree>
    <p:extLst>
      <p:ext uri="{BB962C8B-B14F-4D97-AF65-F5344CB8AC3E}">
        <p14:creationId xmlns:p14="http://schemas.microsoft.com/office/powerpoint/2010/main" val="83862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a:latin typeface="小塚ゴシック Pro B" pitchFamily="34" charset="-128"/>
                <a:ea typeface="小塚ゴシック Pro B" pitchFamily="34" charset="-128"/>
              </a:rPr>
              <a:t>結果</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843" y="1124744"/>
            <a:ext cx="68988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24"/>
          <p:cNvSpPr txBox="1">
            <a:spLocks noChangeArrowheads="1"/>
          </p:cNvSpPr>
          <p:nvPr/>
        </p:nvSpPr>
        <p:spPr bwMode="auto">
          <a:xfrm>
            <a:off x="1677690" y="620688"/>
            <a:ext cx="60626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500">
                <a:solidFill>
                  <a:schemeClr val="tx1"/>
                </a:solidFill>
                <a:latin typeface="Calibri" pitchFamily="34" charset="0"/>
                <a:ea typeface="ＭＳ Ｐゴシック" charset="-128"/>
              </a:defRPr>
            </a:lvl1pPr>
            <a:lvl2pPr marL="742950" indent="-285750" eaLnBrk="0" hangingPunct="0">
              <a:defRPr kumimoji="1" sz="5500">
                <a:solidFill>
                  <a:schemeClr val="tx1"/>
                </a:solidFill>
                <a:latin typeface="Calibri" pitchFamily="34" charset="0"/>
                <a:ea typeface="ＭＳ Ｐゴシック" charset="-128"/>
              </a:defRPr>
            </a:lvl2pPr>
            <a:lvl3pPr marL="1143000" indent="-228600" eaLnBrk="0" hangingPunct="0">
              <a:defRPr kumimoji="1" sz="5500">
                <a:solidFill>
                  <a:schemeClr val="tx1"/>
                </a:solidFill>
                <a:latin typeface="Calibri" pitchFamily="34" charset="0"/>
                <a:ea typeface="ＭＳ Ｐゴシック" charset="-128"/>
              </a:defRPr>
            </a:lvl3pPr>
            <a:lvl4pPr marL="1600200" indent="-228600" eaLnBrk="0" hangingPunct="0">
              <a:defRPr kumimoji="1" sz="5500">
                <a:solidFill>
                  <a:schemeClr val="tx1"/>
                </a:solidFill>
                <a:latin typeface="Calibri" pitchFamily="34" charset="0"/>
                <a:ea typeface="ＭＳ Ｐゴシック" charset="-128"/>
              </a:defRPr>
            </a:lvl4pPr>
            <a:lvl5pPr marL="2057400" indent="-228600" eaLnBrk="0" hangingPunct="0">
              <a:defRPr kumimoji="1" sz="5500">
                <a:solidFill>
                  <a:schemeClr val="tx1"/>
                </a:solidFill>
                <a:latin typeface="Calibri" pitchFamily="34" charset="0"/>
                <a:ea typeface="ＭＳ Ｐゴシック" charset="-128"/>
              </a:defRPr>
            </a:lvl5pPr>
            <a:lvl6pPr marL="25146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6pPr>
            <a:lvl7pPr marL="29718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7pPr>
            <a:lvl8pPr marL="34290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8pPr>
            <a:lvl9pPr marL="38862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9pPr>
          </a:lstStyle>
          <a:p>
            <a:pPr eaLnBrk="1" hangingPunct="1"/>
            <a:r>
              <a:rPr lang="ja-JP" altLang="en-US" sz="1800" b="1" dirty="0">
                <a:solidFill>
                  <a:srgbClr val="0070C0"/>
                </a:solidFill>
              </a:rPr>
              <a:t>表</a:t>
            </a:r>
            <a:r>
              <a:rPr lang="en-US" altLang="ja-JP" sz="1800" b="1" dirty="0">
                <a:solidFill>
                  <a:srgbClr val="0070C0"/>
                </a:solidFill>
              </a:rPr>
              <a:t>2</a:t>
            </a:r>
            <a:r>
              <a:rPr lang="ja-JP" altLang="en-US" sz="1800" b="1" dirty="0">
                <a:solidFill>
                  <a:srgbClr val="0070C0"/>
                </a:solidFill>
              </a:rPr>
              <a:t>　乳がん体験者の転移進行度による語りの単語頻度</a:t>
            </a:r>
          </a:p>
        </p:txBody>
      </p:sp>
      <p:sp>
        <p:nvSpPr>
          <p:cNvPr id="3" name="フレーム 2"/>
          <p:cNvSpPr/>
          <p:nvPr/>
        </p:nvSpPr>
        <p:spPr>
          <a:xfrm>
            <a:off x="1388566" y="1844824"/>
            <a:ext cx="7071865" cy="576064"/>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11</a:t>
            </a:fld>
            <a:endParaRPr kumimoji="1" lang="ja-JP" altLang="en-US"/>
          </a:p>
        </p:txBody>
      </p:sp>
    </p:spTree>
    <p:extLst>
      <p:ext uri="{BB962C8B-B14F-4D97-AF65-F5344CB8AC3E}">
        <p14:creationId xmlns:p14="http://schemas.microsoft.com/office/powerpoint/2010/main" val="4133310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38679"/>
            <a:ext cx="8029632" cy="305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25"/>
          <p:cNvSpPr txBox="1">
            <a:spLocks noChangeArrowheads="1"/>
          </p:cNvSpPr>
          <p:nvPr/>
        </p:nvSpPr>
        <p:spPr bwMode="auto">
          <a:xfrm>
            <a:off x="1579017" y="620688"/>
            <a:ext cx="5729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5500">
                <a:solidFill>
                  <a:schemeClr val="tx1"/>
                </a:solidFill>
                <a:latin typeface="Calibri" pitchFamily="34" charset="0"/>
                <a:ea typeface="ＭＳ Ｐゴシック" charset="-128"/>
              </a:defRPr>
            </a:lvl1pPr>
            <a:lvl2pPr marL="742950" indent="-285750" eaLnBrk="0" hangingPunct="0">
              <a:defRPr kumimoji="1" sz="5500">
                <a:solidFill>
                  <a:schemeClr val="tx1"/>
                </a:solidFill>
                <a:latin typeface="Calibri" pitchFamily="34" charset="0"/>
                <a:ea typeface="ＭＳ Ｐゴシック" charset="-128"/>
              </a:defRPr>
            </a:lvl2pPr>
            <a:lvl3pPr marL="1143000" indent="-228600" eaLnBrk="0" hangingPunct="0">
              <a:defRPr kumimoji="1" sz="5500">
                <a:solidFill>
                  <a:schemeClr val="tx1"/>
                </a:solidFill>
                <a:latin typeface="Calibri" pitchFamily="34" charset="0"/>
                <a:ea typeface="ＭＳ Ｐゴシック" charset="-128"/>
              </a:defRPr>
            </a:lvl3pPr>
            <a:lvl4pPr marL="1600200" indent="-228600" eaLnBrk="0" hangingPunct="0">
              <a:defRPr kumimoji="1" sz="5500">
                <a:solidFill>
                  <a:schemeClr val="tx1"/>
                </a:solidFill>
                <a:latin typeface="Calibri" pitchFamily="34" charset="0"/>
                <a:ea typeface="ＭＳ Ｐゴシック" charset="-128"/>
              </a:defRPr>
            </a:lvl4pPr>
            <a:lvl5pPr marL="2057400" indent="-228600" eaLnBrk="0" hangingPunct="0">
              <a:defRPr kumimoji="1" sz="5500">
                <a:solidFill>
                  <a:schemeClr val="tx1"/>
                </a:solidFill>
                <a:latin typeface="Calibri" pitchFamily="34" charset="0"/>
                <a:ea typeface="ＭＳ Ｐゴシック" charset="-128"/>
              </a:defRPr>
            </a:lvl5pPr>
            <a:lvl6pPr marL="25146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6pPr>
            <a:lvl7pPr marL="29718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7pPr>
            <a:lvl8pPr marL="34290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8pPr>
            <a:lvl9pPr marL="3886200" indent="-228600" defTabSz="2776538" eaLnBrk="0" fontAlgn="base" hangingPunct="0">
              <a:spcBef>
                <a:spcPct val="0"/>
              </a:spcBef>
              <a:spcAft>
                <a:spcPct val="0"/>
              </a:spcAft>
              <a:defRPr kumimoji="1" sz="5500">
                <a:solidFill>
                  <a:schemeClr val="tx1"/>
                </a:solidFill>
                <a:latin typeface="Calibri" pitchFamily="34" charset="0"/>
                <a:ea typeface="ＭＳ Ｐゴシック" charset="-128"/>
              </a:defRPr>
            </a:lvl9pPr>
          </a:lstStyle>
          <a:p>
            <a:pPr eaLnBrk="1" hangingPunct="1"/>
            <a:r>
              <a:rPr lang="ja-JP" altLang="en-US" sz="1800" b="1" dirty="0">
                <a:solidFill>
                  <a:srgbClr val="0070C0"/>
                </a:solidFill>
              </a:rPr>
              <a:t>表</a:t>
            </a:r>
            <a:r>
              <a:rPr lang="en-US" altLang="ja-JP" sz="1800" b="1" dirty="0">
                <a:solidFill>
                  <a:srgbClr val="0070C0"/>
                </a:solidFill>
              </a:rPr>
              <a:t>3</a:t>
            </a:r>
            <a:r>
              <a:rPr lang="ja-JP" altLang="en-US" sz="1800" b="1" dirty="0">
                <a:solidFill>
                  <a:srgbClr val="0070C0"/>
                </a:solidFill>
              </a:rPr>
              <a:t>　乳がん体験者の転移進行度による特徴的な単語</a:t>
            </a:r>
          </a:p>
        </p:txBody>
      </p:sp>
      <p:sp>
        <p:nvSpPr>
          <p:cNvPr id="9" name="角丸四角形吹き出し 8"/>
          <p:cNvSpPr/>
          <p:nvPr/>
        </p:nvSpPr>
        <p:spPr>
          <a:xfrm>
            <a:off x="1403648" y="4203121"/>
            <a:ext cx="7164115" cy="2637134"/>
          </a:xfrm>
          <a:prstGeom prst="wedgeRoundRectCallout">
            <a:avLst>
              <a:gd name="adj1" fmla="val 29343"/>
              <a:gd name="adj2" fmla="val -49432"/>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defTabSz="2777490" fontAlgn="auto">
              <a:spcBef>
                <a:spcPts val="0"/>
              </a:spcBef>
              <a:spcAft>
                <a:spcPts val="0"/>
              </a:spcAft>
              <a:defRPr/>
            </a:pPr>
            <a:r>
              <a:rPr lang="ja-JP" altLang="en-US" sz="2000" b="1" dirty="0" smtClean="0">
                <a:solidFill>
                  <a:schemeClr val="accent6"/>
                </a:solidFill>
              </a:rPr>
              <a:t>「</a:t>
            </a:r>
            <a:r>
              <a:rPr lang="ja-JP" altLang="en-US" sz="2000" b="1" dirty="0">
                <a:solidFill>
                  <a:schemeClr val="accent6"/>
                </a:solidFill>
              </a:rPr>
              <a:t>死ぬ」の</a:t>
            </a:r>
            <a:r>
              <a:rPr lang="ja-JP" altLang="en-US" sz="2000" b="1" dirty="0" smtClean="0">
                <a:solidFill>
                  <a:schemeClr val="accent6"/>
                </a:solidFill>
              </a:rPr>
              <a:t>原文</a:t>
            </a:r>
            <a:endParaRPr lang="en-US" altLang="ja-JP" sz="2000" b="1" dirty="0" smtClean="0">
              <a:solidFill>
                <a:schemeClr val="accent6"/>
              </a:solidFill>
            </a:endParaRPr>
          </a:p>
          <a:p>
            <a:pPr defTabSz="2777490" fontAlgn="auto">
              <a:spcBef>
                <a:spcPts val="0"/>
              </a:spcBef>
              <a:spcAft>
                <a:spcPts val="0"/>
              </a:spcAft>
              <a:defRPr/>
            </a:pPr>
            <a:r>
              <a:rPr lang="ja-JP" altLang="ja-JP" sz="2000" i="1" dirty="0" smtClean="0">
                <a:solidFill>
                  <a:prstClr val="black"/>
                </a:solidFill>
              </a:rPr>
              <a:t>「</a:t>
            </a:r>
            <a:r>
              <a:rPr lang="ja-JP" altLang="ja-JP" sz="2000" i="1" dirty="0">
                <a:solidFill>
                  <a:prstClr val="black"/>
                </a:solidFill>
              </a:rPr>
              <a:t>普通に統計学などでいろいろと考えると、私はもうすでに</a:t>
            </a:r>
            <a:r>
              <a:rPr lang="ja-JP" altLang="ja-JP" sz="2000" i="1" u="heavy" dirty="0">
                <a:solidFill>
                  <a:prstClr val="black"/>
                </a:solidFill>
              </a:rPr>
              <a:t>死んでいる</a:t>
            </a:r>
            <a:r>
              <a:rPr lang="ja-JP" altLang="ja-JP" sz="2000" i="1" dirty="0">
                <a:solidFill>
                  <a:prstClr val="black"/>
                </a:solidFill>
              </a:rPr>
              <a:t>人間なのですが、でも。その統計なんかに乗っからなきゃいいんだ。私は私の人生を生きればいいんだ。と思ってからはすごく前向きでいられて。」</a:t>
            </a:r>
            <a:endParaRPr lang="en-US" altLang="ja-JP" sz="2000" i="1" dirty="0">
              <a:solidFill>
                <a:prstClr val="black"/>
              </a:solidFill>
            </a:endParaRPr>
          </a:p>
          <a:p>
            <a:pPr defTabSz="2777490" fontAlgn="auto">
              <a:spcBef>
                <a:spcPts val="0"/>
              </a:spcBef>
              <a:spcAft>
                <a:spcPts val="0"/>
              </a:spcAft>
              <a:defRPr/>
            </a:pPr>
            <a:r>
              <a:rPr lang="ja-JP" altLang="ja-JP" sz="2000" i="1" dirty="0">
                <a:solidFill>
                  <a:prstClr val="black"/>
                </a:solidFill>
              </a:rPr>
              <a:t>「最初は入院期間中に１回やったんですけれども、まあ抗がん剤イコール、もう吐き気で</a:t>
            </a:r>
            <a:r>
              <a:rPr lang="ja-JP" altLang="ja-JP" sz="2000" i="1" u="heavy" dirty="0">
                <a:solidFill>
                  <a:prstClr val="black"/>
                </a:solidFill>
              </a:rPr>
              <a:t>死ぬ</a:t>
            </a:r>
            <a:r>
              <a:rPr lang="ja-JP" altLang="ja-JP" sz="2000" i="1" dirty="0">
                <a:solidFill>
                  <a:prstClr val="black"/>
                </a:solidFill>
              </a:rPr>
              <a:t>っていうイメージがあったので、ものすごく恐ろしくて」</a:t>
            </a:r>
            <a:endParaRPr lang="en-US" altLang="ja-JP" sz="2000" dirty="0">
              <a:solidFill>
                <a:prstClr val="black"/>
              </a:solidFill>
            </a:endParaRPr>
          </a:p>
        </p:txBody>
      </p:sp>
      <p:sp>
        <p:nvSpPr>
          <p:cNvPr id="10" name="フレーム 9"/>
          <p:cNvSpPr/>
          <p:nvPr/>
        </p:nvSpPr>
        <p:spPr>
          <a:xfrm>
            <a:off x="5902696" y="3284984"/>
            <a:ext cx="2197695" cy="288032"/>
          </a:xfrm>
          <a:prstGeom prst="frame">
            <a:avLst>
              <a:gd name="adj1" fmla="val 1526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11" name="タイトル 1"/>
          <p:cNvSpPr txBox="1">
            <a:spLocks/>
          </p:cNvSpPr>
          <p:nvPr/>
        </p:nvSpPr>
        <p:spPr>
          <a:xfrm>
            <a:off x="517396" y="548680"/>
            <a:ext cx="8229600" cy="465282"/>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3200" dirty="0" smtClean="0">
                <a:latin typeface="小塚ゴシック Pro B" pitchFamily="34" charset="-128"/>
                <a:ea typeface="小塚ゴシック Pro B" pitchFamily="34" charset="-128"/>
              </a:rPr>
              <a:t>結果</a:t>
            </a:r>
            <a:endParaRPr lang="ja-JP" altLang="en-US" sz="3200" dirty="0">
              <a:latin typeface="小塚ゴシック Pro B" pitchFamily="34" charset="-128"/>
              <a:ea typeface="小塚ゴシック Pro B" pitchFamily="34" charset="-128"/>
            </a:endParaRPr>
          </a:p>
        </p:txBody>
      </p:sp>
      <p:sp>
        <p:nvSpPr>
          <p:cNvPr id="2" name="スライド番号プレースホルダー 1"/>
          <p:cNvSpPr>
            <a:spLocks noGrp="1"/>
          </p:cNvSpPr>
          <p:nvPr>
            <p:ph type="sldNum" sz="quarter" idx="12"/>
          </p:nvPr>
        </p:nvSpPr>
        <p:spPr/>
        <p:txBody>
          <a:bodyPr/>
          <a:lstStyle/>
          <a:p>
            <a:fld id="{0A019C72-65A2-42B7-BE63-268E2F77D979}" type="slidenum">
              <a:rPr kumimoji="1" lang="ja-JP" altLang="en-US" smtClean="0"/>
              <a:t>12</a:t>
            </a:fld>
            <a:endParaRPr kumimoji="1" lang="ja-JP" altLang="en-US"/>
          </a:p>
        </p:txBody>
      </p:sp>
      <p:sp>
        <p:nvSpPr>
          <p:cNvPr id="3" name="上矢印 2"/>
          <p:cNvSpPr/>
          <p:nvPr/>
        </p:nvSpPr>
        <p:spPr>
          <a:xfrm>
            <a:off x="7020272" y="3600036"/>
            <a:ext cx="288032" cy="576064"/>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538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a:latin typeface="+mj-ea"/>
              </a:rPr>
              <a:t>考察</a:t>
            </a:r>
          </a:p>
        </p:txBody>
      </p:sp>
      <p:sp>
        <p:nvSpPr>
          <p:cNvPr id="9" name="正方形/長方形 8"/>
          <p:cNvSpPr/>
          <p:nvPr/>
        </p:nvSpPr>
        <p:spPr>
          <a:xfrm>
            <a:off x="142081" y="1412776"/>
            <a:ext cx="8859838" cy="5058001"/>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defTabSz="2777490" fontAlgn="auto">
              <a:spcBef>
                <a:spcPts val="0"/>
              </a:spcBef>
              <a:spcAft>
                <a:spcPts val="0"/>
              </a:spcAft>
              <a:defRPr/>
            </a:pPr>
            <a:r>
              <a:rPr lang="ja-JP" altLang="ja-JP" sz="2400" b="1" dirty="0">
                <a:solidFill>
                  <a:srgbClr val="0070C0"/>
                </a:solidFill>
              </a:rPr>
              <a:t>①</a:t>
            </a:r>
            <a:r>
              <a:rPr lang="ja-JP" altLang="en-US" sz="2400" b="1" dirty="0">
                <a:solidFill>
                  <a:srgbClr val="0070C0"/>
                </a:solidFill>
              </a:rPr>
              <a:t>語り</a:t>
            </a:r>
            <a:r>
              <a:rPr lang="ja-JP" altLang="en-US" sz="2400" b="1" dirty="0" smtClean="0">
                <a:solidFill>
                  <a:srgbClr val="0070C0"/>
                </a:solidFill>
              </a:rPr>
              <a:t>全体</a:t>
            </a:r>
            <a:r>
              <a:rPr lang="ja-JP" altLang="en-US" sz="2400" b="1" dirty="0">
                <a:solidFill>
                  <a:srgbClr val="0070C0"/>
                </a:solidFill>
              </a:rPr>
              <a:t>の</a:t>
            </a:r>
            <a:r>
              <a:rPr lang="ja-JP" altLang="en-US" sz="2400" b="1" dirty="0" smtClean="0">
                <a:solidFill>
                  <a:srgbClr val="0070C0"/>
                </a:solidFill>
              </a:rPr>
              <a:t>上位</a:t>
            </a:r>
            <a:r>
              <a:rPr lang="ja-JP" altLang="en-US" sz="2400" b="1" dirty="0">
                <a:solidFill>
                  <a:srgbClr val="0070C0"/>
                </a:solidFill>
              </a:rPr>
              <a:t>２単語である「自分」、「先生」について（表</a:t>
            </a:r>
            <a:r>
              <a:rPr lang="en-US" altLang="ja-JP" sz="2400" b="1" dirty="0">
                <a:solidFill>
                  <a:srgbClr val="0070C0"/>
                </a:solidFill>
              </a:rPr>
              <a:t>2</a:t>
            </a:r>
            <a:r>
              <a:rPr lang="ja-JP" altLang="en-US" sz="2400" b="1" dirty="0">
                <a:solidFill>
                  <a:srgbClr val="0070C0"/>
                </a:solidFill>
              </a:rPr>
              <a:t>）</a:t>
            </a:r>
            <a:endParaRPr lang="en-US" altLang="ja-JP" sz="2400" b="1" dirty="0">
              <a:solidFill>
                <a:srgbClr val="0070C0"/>
              </a:solidFill>
            </a:endParaRPr>
          </a:p>
          <a:p>
            <a:pPr marL="342900" indent="-342900" defTabSz="2777490" fontAlgn="auto">
              <a:spcBef>
                <a:spcPts val="0"/>
              </a:spcBef>
              <a:spcAft>
                <a:spcPts val="0"/>
              </a:spcAft>
              <a:buFont typeface="Arial" panose="020B0604020202020204" pitchFamily="34" charset="0"/>
              <a:buChar char="•"/>
              <a:defRPr/>
            </a:pPr>
            <a:r>
              <a:rPr lang="ja-JP" altLang="en-US" sz="2000" b="1" dirty="0"/>
              <a:t>体験者の語りをテキストデータとして分析しているため、一人称である「自分」という名詞が高い頻度で出現したことは、当然の結果だと言える。これまでに、乳がんについて語ることのあった人ほど、また乳がんの衝撃をより脅威に受け止めた人ほど、</a:t>
            </a:r>
            <a:r>
              <a:rPr lang="en-US" altLang="ja-JP" sz="2000" b="1" dirty="0"/>
              <a:t>Posttraumatic Growth</a:t>
            </a:r>
            <a:r>
              <a:rPr lang="ja-JP" altLang="en-US" sz="2000" b="1" dirty="0"/>
              <a:t>（外傷後成長）が強く体験されていたという報告がある。乳がん体験者自身に生じた出来事を、どの転移進行度においても高い頻度で語る傾向がみられたことから、どの時期においても外傷後成長を体験できる可能性が示唆された</a:t>
            </a:r>
            <a:r>
              <a:rPr lang="ja-JP" altLang="en-US" sz="2000" b="1" dirty="0" smtClean="0"/>
              <a:t>。</a:t>
            </a:r>
            <a:endParaRPr lang="en-US" altLang="ja-JP" sz="2000" b="1" dirty="0" smtClean="0"/>
          </a:p>
          <a:p>
            <a:pPr marL="342900" indent="-342900" defTabSz="2777490" fontAlgn="auto">
              <a:spcBef>
                <a:spcPts val="0"/>
              </a:spcBef>
              <a:spcAft>
                <a:spcPts val="0"/>
              </a:spcAft>
              <a:buFont typeface="Arial" panose="020B0604020202020204" pitchFamily="34" charset="0"/>
              <a:buChar char="•"/>
              <a:defRPr/>
            </a:pPr>
            <a:endParaRPr lang="en-US" altLang="ja-JP" sz="2000" b="1" dirty="0"/>
          </a:p>
          <a:p>
            <a:pPr marL="342900" indent="-342900" defTabSz="2777490" fontAlgn="auto">
              <a:spcBef>
                <a:spcPts val="0"/>
              </a:spcBef>
              <a:spcAft>
                <a:spcPts val="0"/>
              </a:spcAft>
              <a:buFont typeface="Arial" panose="020B0604020202020204" pitchFamily="34" charset="0"/>
              <a:buChar char="•"/>
              <a:defRPr/>
            </a:pPr>
            <a:r>
              <a:rPr lang="ja-JP" altLang="en-US" sz="2000" b="1" dirty="0"/>
              <a:t>体験者における「先生」である医師は、どの転移進行度においても、乳がん体験を語る上で重要な存在であると言える。これは、初診から手術、術後の補助療法まで治療の選択や決定、継続などに、乳がん治療の専門医のほかに、腫瘍内科医師、放射線科医師、転移した部位の診療科医師、セカンドオピニオン先の医師など、多くの診療科にわたって、長期的、継続的に関わっていることが要因になると考える</a:t>
            </a:r>
            <a:r>
              <a:rPr lang="ja-JP" altLang="en-US" sz="2000" b="1" dirty="0" smtClean="0"/>
              <a:t>。</a:t>
            </a:r>
            <a:endParaRPr lang="en-US" altLang="ja-JP" sz="2000" b="1" dirty="0"/>
          </a:p>
        </p:txBody>
      </p:sp>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13</a:t>
            </a:fld>
            <a:endParaRPr kumimoji="1" lang="ja-JP" altLang="en-US"/>
          </a:p>
        </p:txBody>
      </p:sp>
    </p:spTree>
    <p:extLst>
      <p:ext uri="{BB962C8B-B14F-4D97-AF65-F5344CB8AC3E}">
        <p14:creationId xmlns:p14="http://schemas.microsoft.com/office/powerpoint/2010/main" val="2699047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a:latin typeface="+mj-ea"/>
              </a:rPr>
              <a:t>考察</a:t>
            </a:r>
          </a:p>
        </p:txBody>
      </p:sp>
      <p:sp>
        <p:nvSpPr>
          <p:cNvPr id="5" name="テキスト ボックス 4"/>
          <p:cNvSpPr txBox="1"/>
          <p:nvPr/>
        </p:nvSpPr>
        <p:spPr>
          <a:xfrm>
            <a:off x="383831" y="1844824"/>
            <a:ext cx="8376337" cy="4401205"/>
          </a:xfrm>
          <a:prstGeom prst="rect">
            <a:avLst/>
          </a:prstGeom>
          <a:noFill/>
        </p:spPr>
        <p:txBody>
          <a:bodyPr wrap="square" rtlCol="0">
            <a:spAutoFit/>
          </a:bodyPr>
          <a:lstStyle/>
          <a:p>
            <a:pPr lvl="0" defTabSz="2777490">
              <a:defRPr/>
            </a:pPr>
            <a:r>
              <a:rPr lang="ja-JP" altLang="en-US" sz="2800" b="1" dirty="0">
                <a:solidFill>
                  <a:srgbClr val="0070C0"/>
                </a:solidFill>
              </a:rPr>
              <a:t>②転移と死の</a:t>
            </a:r>
            <a:r>
              <a:rPr lang="ja-JP" altLang="en-US" sz="2800" b="1" dirty="0" smtClean="0">
                <a:solidFill>
                  <a:srgbClr val="0070C0"/>
                </a:solidFill>
              </a:rPr>
              <a:t>問題（</a:t>
            </a:r>
            <a:r>
              <a:rPr lang="ja-JP" altLang="en-US" sz="2800" b="1" dirty="0">
                <a:solidFill>
                  <a:srgbClr val="0070C0"/>
                </a:solidFill>
              </a:rPr>
              <a:t>表</a:t>
            </a:r>
            <a:r>
              <a:rPr lang="en-US" altLang="ja-JP" sz="2800" b="1" dirty="0">
                <a:solidFill>
                  <a:srgbClr val="0070C0"/>
                </a:solidFill>
              </a:rPr>
              <a:t>3</a:t>
            </a:r>
            <a:r>
              <a:rPr lang="ja-JP" altLang="en-US" sz="2800" b="1" dirty="0">
                <a:solidFill>
                  <a:srgbClr val="0070C0"/>
                </a:solidFill>
              </a:rPr>
              <a:t>）</a:t>
            </a:r>
            <a:endParaRPr lang="en-US" altLang="ja-JP" sz="2800" b="1" dirty="0">
              <a:solidFill>
                <a:srgbClr val="0070C0"/>
              </a:solidFill>
            </a:endParaRPr>
          </a:p>
          <a:p>
            <a:pPr marL="342900" lvl="0" indent="-342900" defTabSz="2777490">
              <a:buFont typeface="Arial" panose="020B0604020202020204" pitchFamily="34" charset="0"/>
              <a:buChar char="•"/>
              <a:defRPr/>
            </a:pPr>
            <a:r>
              <a:rPr lang="ja-JP" altLang="en-US" sz="2800" dirty="0" smtClean="0">
                <a:solidFill>
                  <a:prstClr val="black"/>
                </a:solidFill>
              </a:rPr>
              <a:t>遠隔</a:t>
            </a:r>
            <a:r>
              <a:rPr lang="ja-JP" altLang="en-US" sz="2800" dirty="0">
                <a:solidFill>
                  <a:prstClr val="black"/>
                </a:solidFill>
              </a:rPr>
              <a:t>転移群に</a:t>
            </a:r>
            <a:r>
              <a:rPr lang="en-US" altLang="ja-JP" sz="2800" dirty="0">
                <a:solidFill>
                  <a:prstClr val="black"/>
                </a:solidFill>
              </a:rPr>
              <a:t>｢</a:t>
            </a:r>
            <a:r>
              <a:rPr lang="ja-JP" altLang="en-US" sz="2800" dirty="0">
                <a:solidFill>
                  <a:prstClr val="black"/>
                </a:solidFill>
              </a:rPr>
              <a:t>死</a:t>
            </a:r>
            <a:r>
              <a:rPr lang="en-US" altLang="ja-JP" sz="2800" dirty="0">
                <a:solidFill>
                  <a:prstClr val="black"/>
                </a:solidFill>
              </a:rPr>
              <a:t>｣</a:t>
            </a:r>
            <a:r>
              <a:rPr lang="ja-JP" altLang="en-US" sz="2800" dirty="0">
                <a:solidFill>
                  <a:prstClr val="black"/>
                </a:solidFill>
              </a:rPr>
              <a:t>の語</a:t>
            </a:r>
            <a:r>
              <a:rPr lang="ja-JP" altLang="en-US" sz="2800" dirty="0" smtClean="0">
                <a:solidFill>
                  <a:prstClr val="black"/>
                </a:solidFill>
              </a:rPr>
              <a:t>が</a:t>
            </a:r>
            <a:r>
              <a:rPr lang="ja-JP" altLang="en-US" sz="2800" dirty="0">
                <a:solidFill>
                  <a:prstClr val="black"/>
                </a:solidFill>
              </a:rPr>
              <a:t>特徴的に</a:t>
            </a:r>
            <a:r>
              <a:rPr lang="ja-JP" altLang="en-US" sz="2800" dirty="0" smtClean="0">
                <a:solidFill>
                  <a:prstClr val="black"/>
                </a:solidFill>
              </a:rPr>
              <a:t>出現</a:t>
            </a:r>
            <a:r>
              <a:rPr lang="ja-JP" altLang="en-US" sz="2800" dirty="0">
                <a:solidFill>
                  <a:prstClr val="black"/>
                </a:solidFill>
              </a:rPr>
              <a:t>したが、</a:t>
            </a:r>
            <a:r>
              <a:rPr lang="ja-JP" altLang="en-US" sz="2800" dirty="0" smtClean="0">
                <a:solidFill>
                  <a:prstClr val="black"/>
                </a:solidFill>
              </a:rPr>
              <a:t>本研究では</a:t>
            </a:r>
            <a:r>
              <a:rPr lang="en-US" altLang="ja-JP" sz="2800" dirty="0">
                <a:solidFill>
                  <a:prstClr val="black"/>
                </a:solidFill>
              </a:rPr>
              <a:t>｢</a:t>
            </a:r>
            <a:r>
              <a:rPr lang="ja-JP" altLang="en-US" sz="2800" dirty="0">
                <a:solidFill>
                  <a:prstClr val="black"/>
                </a:solidFill>
              </a:rPr>
              <a:t>死</a:t>
            </a:r>
            <a:r>
              <a:rPr lang="en-US" altLang="ja-JP" sz="2800" dirty="0">
                <a:solidFill>
                  <a:prstClr val="black"/>
                </a:solidFill>
              </a:rPr>
              <a:t>｣</a:t>
            </a:r>
            <a:r>
              <a:rPr lang="ja-JP" altLang="en-US" sz="2800" dirty="0">
                <a:solidFill>
                  <a:prstClr val="black"/>
                </a:solidFill>
              </a:rPr>
              <a:t>がどのような文脈で使用されているのかについて分析はしていない</a:t>
            </a:r>
            <a:r>
              <a:rPr lang="ja-JP" altLang="en-US" sz="2800" dirty="0" smtClean="0">
                <a:solidFill>
                  <a:prstClr val="black"/>
                </a:solidFill>
              </a:rPr>
              <a:t>。</a:t>
            </a:r>
            <a:endParaRPr lang="en-US" altLang="ja-JP" sz="2800" dirty="0" smtClean="0">
              <a:solidFill>
                <a:prstClr val="black"/>
              </a:solidFill>
            </a:endParaRPr>
          </a:p>
          <a:p>
            <a:pPr marL="342900" lvl="0" indent="-342900" defTabSz="2777490">
              <a:buFont typeface="Arial" panose="020B0604020202020204" pitchFamily="34" charset="0"/>
              <a:buChar char="•"/>
              <a:defRPr/>
            </a:pPr>
            <a:r>
              <a:rPr lang="ja-JP" altLang="en-US" sz="2800" dirty="0" smtClean="0">
                <a:solidFill>
                  <a:prstClr val="black"/>
                </a:solidFill>
              </a:rPr>
              <a:t>乳がん</a:t>
            </a:r>
            <a:r>
              <a:rPr lang="ja-JP" altLang="en-US" sz="2800" dirty="0">
                <a:solidFill>
                  <a:prstClr val="black"/>
                </a:solidFill>
              </a:rPr>
              <a:t>再発・転移患者は、再発・転移を肯定的に捉えようとするコーピング方略が心理的適応において重要であるとしている</a:t>
            </a:r>
            <a:r>
              <a:rPr lang="ja-JP" altLang="en-US" sz="2800" dirty="0" smtClean="0">
                <a:solidFill>
                  <a:prstClr val="black"/>
                </a:solidFill>
              </a:rPr>
              <a:t>。体験者</a:t>
            </a:r>
            <a:r>
              <a:rPr lang="ja-JP" altLang="en-US" sz="2800" dirty="0">
                <a:solidFill>
                  <a:prstClr val="black"/>
                </a:solidFill>
              </a:rPr>
              <a:t>も</a:t>
            </a:r>
            <a:r>
              <a:rPr lang="en-US" altLang="ja-JP" sz="2800" dirty="0">
                <a:solidFill>
                  <a:prstClr val="black"/>
                </a:solidFill>
              </a:rPr>
              <a:t>｢</a:t>
            </a:r>
            <a:r>
              <a:rPr lang="ja-JP" altLang="en-US" sz="2800" dirty="0">
                <a:solidFill>
                  <a:prstClr val="black"/>
                </a:solidFill>
              </a:rPr>
              <a:t>死</a:t>
            </a:r>
            <a:r>
              <a:rPr lang="en-US" altLang="ja-JP" sz="2800" dirty="0">
                <a:solidFill>
                  <a:prstClr val="black"/>
                </a:solidFill>
              </a:rPr>
              <a:t>｣</a:t>
            </a:r>
            <a:r>
              <a:rPr lang="ja-JP" altLang="en-US" sz="2800" dirty="0">
                <a:solidFill>
                  <a:prstClr val="black"/>
                </a:solidFill>
              </a:rPr>
              <a:t>を意識する中で肯定的に現状を捉えている可能性がある</a:t>
            </a:r>
            <a:r>
              <a:rPr lang="ja-JP" altLang="en-US" sz="2800" dirty="0" smtClean="0">
                <a:solidFill>
                  <a:prstClr val="black"/>
                </a:solidFill>
              </a:rPr>
              <a:t>。</a:t>
            </a:r>
            <a:endParaRPr lang="en-US" altLang="ja-JP" sz="2800" dirty="0" smtClean="0">
              <a:solidFill>
                <a:prstClr val="black"/>
              </a:solidFill>
            </a:endParaRPr>
          </a:p>
          <a:p>
            <a:pPr marL="342900" lvl="0" indent="-342900" defTabSz="2777490">
              <a:buFont typeface="Arial" panose="020B0604020202020204" pitchFamily="34" charset="0"/>
              <a:buChar char="•"/>
              <a:defRPr/>
            </a:pPr>
            <a:r>
              <a:rPr lang="ja-JP" altLang="en-US" sz="2800" dirty="0" smtClean="0">
                <a:solidFill>
                  <a:prstClr val="black"/>
                </a:solidFill>
              </a:rPr>
              <a:t>一方</a:t>
            </a:r>
            <a:r>
              <a:rPr lang="ja-JP" altLang="en-US" sz="2800" dirty="0">
                <a:solidFill>
                  <a:prstClr val="black"/>
                </a:solidFill>
              </a:rPr>
              <a:t>、</a:t>
            </a:r>
            <a:r>
              <a:rPr lang="en-US" altLang="ja-JP" sz="2800" dirty="0">
                <a:solidFill>
                  <a:prstClr val="black"/>
                </a:solidFill>
              </a:rPr>
              <a:t>｢</a:t>
            </a:r>
            <a:r>
              <a:rPr lang="ja-JP" altLang="en-US" sz="2800" dirty="0">
                <a:solidFill>
                  <a:prstClr val="black"/>
                </a:solidFill>
              </a:rPr>
              <a:t>死</a:t>
            </a:r>
            <a:r>
              <a:rPr lang="en-US" altLang="ja-JP" sz="2800" dirty="0">
                <a:solidFill>
                  <a:prstClr val="black"/>
                </a:solidFill>
              </a:rPr>
              <a:t>｣</a:t>
            </a:r>
            <a:r>
              <a:rPr lang="ja-JP" altLang="en-US" sz="2800" dirty="0">
                <a:solidFill>
                  <a:prstClr val="black"/>
                </a:solidFill>
              </a:rPr>
              <a:t>を身近に感じ絶望や悲嘆などの感情を抱きながら生活をしていることも考えられる</a:t>
            </a:r>
            <a:r>
              <a:rPr lang="ja-JP" altLang="en-US" sz="2800" dirty="0" smtClean="0">
                <a:solidFill>
                  <a:prstClr val="black"/>
                </a:solidFill>
              </a:rPr>
              <a:t>。</a:t>
            </a:r>
            <a:endParaRPr lang="en-US" altLang="ja-JP" sz="2800" dirty="0" smtClean="0">
              <a:solidFill>
                <a:prstClr val="black"/>
              </a:solidFill>
            </a:endParaRPr>
          </a:p>
        </p:txBody>
      </p:sp>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14</a:t>
            </a:fld>
            <a:endParaRPr kumimoji="1" lang="ja-JP" altLang="en-US"/>
          </a:p>
        </p:txBody>
      </p:sp>
    </p:spTree>
    <p:extLst>
      <p:ext uri="{BB962C8B-B14F-4D97-AF65-F5344CB8AC3E}">
        <p14:creationId xmlns:p14="http://schemas.microsoft.com/office/powerpoint/2010/main" val="2845617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36" y="228197"/>
            <a:ext cx="9144000" cy="6401607"/>
          </a:xfrm>
          <a:prstGeom prst="rect">
            <a:avLst/>
          </a:prstGeom>
        </p:spPr>
      </p:pic>
      <p:sp>
        <p:nvSpPr>
          <p:cNvPr id="2" name="タイトル 1"/>
          <p:cNvSpPr>
            <a:spLocks noGrp="1"/>
          </p:cNvSpPr>
          <p:nvPr>
            <p:ph type="title"/>
          </p:nvPr>
        </p:nvSpPr>
        <p:spPr>
          <a:xfrm>
            <a:off x="611560" y="548680"/>
            <a:ext cx="8280920" cy="465282"/>
          </a:xfrm>
        </p:spPr>
        <p:txBody>
          <a:bodyPr>
            <a:noAutofit/>
          </a:bodyPr>
          <a:lstStyle/>
          <a:p>
            <a:pPr algn="l"/>
            <a:r>
              <a:rPr lang="ja-JP" altLang="en-US" sz="2400" dirty="0" smtClean="0">
                <a:latin typeface="小塚ゴシック Pro B" pitchFamily="34" charset="-128"/>
                <a:ea typeface="小塚ゴシック Pro B" pitchFamily="34" charset="-128"/>
              </a:rPr>
              <a:t>ウェブサイトを使用した体験者</a:t>
            </a:r>
            <a:r>
              <a:rPr lang="ja-JP" altLang="en-US" sz="2400" dirty="0">
                <a:latin typeface="小塚ゴシック Pro B" pitchFamily="34" charset="-128"/>
                <a:ea typeface="小塚ゴシック Pro B" pitchFamily="34" charset="-128"/>
              </a:rPr>
              <a:t>の</a:t>
            </a:r>
            <a:r>
              <a:rPr lang="ja-JP" altLang="en-US" sz="2400" dirty="0" smtClean="0">
                <a:latin typeface="小塚ゴシック Pro B" pitchFamily="34" charset="-128"/>
                <a:ea typeface="小塚ゴシック Pro B" pitchFamily="34" charset="-128"/>
              </a:rPr>
              <a:t>語りの分析を試みて</a:t>
            </a:r>
            <a:endParaRPr lang="ja-JP" altLang="en-US" sz="2400" dirty="0">
              <a:latin typeface="小塚ゴシック Pro B" pitchFamily="34" charset="-128"/>
              <a:ea typeface="小塚ゴシック Pro B" pitchFamily="34" charset="-128"/>
            </a:endParaRPr>
          </a:p>
        </p:txBody>
      </p:sp>
      <p:sp>
        <p:nvSpPr>
          <p:cNvPr id="5" name="テキスト ボックス 4"/>
          <p:cNvSpPr txBox="1"/>
          <p:nvPr/>
        </p:nvSpPr>
        <p:spPr>
          <a:xfrm>
            <a:off x="323528" y="1124744"/>
            <a:ext cx="8136904"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小塚ゴシック Pro M" pitchFamily="34" charset="-128"/>
                <a:ea typeface="小塚ゴシック Pro M" pitchFamily="34" charset="-128"/>
              </a:rPr>
              <a:t>本研究において</a:t>
            </a:r>
            <a:r>
              <a:rPr lang="en-US" altLang="ja-JP" sz="2400" dirty="0" smtClean="0">
                <a:latin typeface="小塚ゴシック Pro M" pitchFamily="34" charset="-128"/>
                <a:ea typeface="小塚ゴシック Pro M" pitchFamily="34" charset="-128"/>
              </a:rPr>
              <a:t>49</a:t>
            </a:r>
            <a:r>
              <a:rPr lang="ja-JP" altLang="en-US" sz="2400" dirty="0" smtClean="0">
                <a:latin typeface="小塚ゴシック Pro M" pitchFamily="34" charset="-128"/>
                <a:ea typeface="小塚ゴシック Pro M" pitchFamily="34" charset="-128"/>
              </a:rPr>
              <a:t>名の乳がん体験者の語りに対する傾向を把握</a:t>
            </a:r>
            <a:r>
              <a:rPr lang="ja-JP" altLang="en-US" sz="2400" dirty="0">
                <a:latin typeface="小塚ゴシック Pro M" pitchFamily="34" charset="-128"/>
                <a:ea typeface="小塚ゴシック Pro M" pitchFamily="34" charset="-128"/>
              </a:rPr>
              <a:t>できた</a:t>
            </a:r>
            <a:r>
              <a:rPr lang="ja-JP" altLang="en-US" sz="2400" dirty="0" smtClean="0">
                <a:latin typeface="小塚ゴシック Pro M" pitchFamily="34" charset="-128"/>
                <a:ea typeface="小塚ゴシック Pro M" pitchFamily="34" charset="-128"/>
              </a:rPr>
              <a:t>こと</a:t>
            </a:r>
            <a:r>
              <a:rPr lang="ja-JP" altLang="en-US" sz="2400" dirty="0">
                <a:latin typeface="小塚ゴシック Pro M" pitchFamily="34" charset="-128"/>
                <a:ea typeface="小塚ゴシック Pro M" pitchFamily="34" charset="-128"/>
              </a:rPr>
              <a:t>により</a:t>
            </a:r>
            <a:r>
              <a:rPr lang="ja-JP" altLang="en-US" sz="2400" dirty="0" smtClean="0">
                <a:latin typeface="小塚ゴシック Pro M" pitchFamily="34" charset="-128"/>
                <a:ea typeface="小塚ゴシック Pro M" pitchFamily="34" charset="-128"/>
              </a:rPr>
              <a:t>、今後</a:t>
            </a:r>
            <a:r>
              <a:rPr lang="ja-JP" altLang="en-US" sz="2400" dirty="0">
                <a:latin typeface="小塚ゴシック Pro M" pitchFamily="34" charset="-128"/>
                <a:ea typeface="小塚ゴシック Pro M" pitchFamily="34" charset="-128"/>
              </a:rPr>
              <a:t>の</a:t>
            </a:r>
            <a:r>
              <a:rPr lang="ja-JP" altLang="en-US" sz="2400" dirty="0" smtClean="0">
                <a:latin typeface="小塚ゴシック Pro M" pitchFamily="34" charset="-128"/>
                <a:ea typeface="小塚ゴシック Pro M" pitchFamily="34" charset="-128"/>
              </a:rPr>
              <a:t>研究</a:t>
            </a:r>
            <a:r>
              <a:rPr lang="ja-JP" altLang="en-US" sz="2400" dirty="0">
                <a:latin typeface="小塚ゴシック Pro M" pitchFamily="34" charset="-128"/>
                <a:ea typeface="小塚ゴシック Pro M" pitchFamily="34" charset="-128"/>
              </a:rPr>
              <a:t>について</a:t>
            </a:r>
            <a:r>
              <a:rPr lang="ja-JP" altLang="en-US" sz="2400" dirty="0" smtClean="0">
                <a:latin typeface="小塚ゴシック Pro M" pitchFamily="34" charset="-128"/>
                <a:ea typeface="小塚ゴシック Pro M" pitchFamily="34" charset="-128"/>
              </a:rPr>
              <a:t>方向性</a:t>
            </a:r>
            <a:r>
              <a:rPr lang="ja-JP" altLang="en-US" sz="2400" dirty="0">
                <a:latin typeface="小塚ゴシック Pro M" pitchFamily="34" charset="-128"/>
                <a:ea typeface="小塚ゴシック Pro M" pitchFamily="34" charset="-128"/>
              </a:rPr>
              <a:t>を</a:t>
            </a:r>
            <a:r>
              <a:rPr lang="ja-JP" altLang="en-US" sz="2400" dirty="0" smtClean="0">
                <a:latin typeface="小塚ゴシック Pro M" pitchFamily="34" charset="-128"/>
                <a:ea typeface="小塚ゴシック Pro M" pitchFamily="34" charset="-128"/>
              </a:rPr>
              <a:t>検討することが可能となった。</a:t>
            </a:r>
            <a:endParaRPr lang="en-US" altLang="ja-JP" sz="2400" dirty="0" smtClean="0">
              <a:latin typeface="小塚ゴシック Pro M" pitchFamily="34" charset="-128"/>
              <a:ea typeface="小塚ゴシック Pro M" pitchFamily="34" charset="-128"/>
            </a:endParaRPr>
          </a:p>
          <a:p>
            <a:pPr marL="342900" indent="-342900">
              <a:buFont typeface="Arial" panose="020B0604020202020204" pitchFamily="34" charset="0"/>
              <a:buChar char="•"/>
            </a:pPr>
            <a:r>
              <a:rPr lang="ja-JP" altLang="en-US" sz="2400" dirty="0" smtClean="0">
                <a:latin typeface="小塚ゴシック Pro M" pitchFamily="34" charset="-128"/>
                <a:ea typeface="小塚ゴシック Pro M" pitchFamily="34" charset="-128"/>
              </a:rPr>
              <a:t>今後は、ウェブサイトを使用した体験者の語りを研究に活用する利点・欠点</a:t>
            </a:r>
            <a:r>
              <a:rPr lang="ja-JP" altLang="en-US" sz="2400" dirty="0" smtClean="0">
                <a:solidFill>
                  <a:prstClr val="black"/>
                </a:solidFill>
              </a:rPr>
              <a:t>を考慮しながら、患者支援につながるより質の高い研究方法を検討していく必要がある。</a:t>
            </a:r>
            <a:endParaRPr lang="en-US" altLang="ja-JP" sz="2400" dirty="0" smtClean="0">
              <a:solidFill>
                <a:prstClr val="black"/>
              </a:solidFill>
            </a:endParaRPr>
          </a:p>
          <a:p>
            <a:pPr marL="342900" indent="-342900">
              <a:buFont typeface="Arial" panose="020B0604020202020204" pitchFamily="34" charset="0"/>
              <a:buChar char="•"/>
            </a:pPr>
            <a:endParaRPr lang="en-US" altLang="ja-JP" sz="2400" dirty="0" smtClean="0">
              <a:solidFill>
                <a:prstClr val="black"/>
              </a:solidFill>
            </a:endParaRPr>
          </a:p>
          <a:p>
            <a:pPr marL="342900" indent="-342900">
              <a:buFont typeface="Arial" panose="020B0604020202020204" pitchFamily="34" charset="0"/>
              <a:buChar char="•"/>
            </a:pPr>
            <a:endParaRPr lang="en-US" altLang="ja-JP" sz="2400" dirty="0">
              <a:solidFill>
                <a:prstClr val="black"/>
              </a:solidFill>
              <a:latin typeface="小塚ゴシック Pro M" pitchFamily="34" charset="-128"/>
              <a:ea typeface="小塚ゴシック Pro M" pitchFamily="34" charset="-128"/>
            </a:endParaRPr>
          </a:p>
          <a:p>
            <a:pPr marL="342900" indent="-342900">
              <a:buFont typeface="Arial" panose="020B0604020202020204" pitchFamily="34" charset="0"/>
              <a:buChar char="•"/>
            </a:pPr>
            <a:endParaRPr lang="en-US" altLang="ja-JP" sz="2400" dirty="0" smtClean="0">
              <a:solidFill>
                <a:prstClr val="black"/>
              </a:solidFill>
              <a:latin typeface="小塚ゴシック Pro M" pitchFamily="34" charset="-128"/>
              <a:ea typeface="小塚ゴシック Pro M" pitchFamily="34" charset="-128"/>
            </a:endParaRPr>
          </a:p>
          <a:p>
            <a:pPr marL="342900" indent="-342900">
              <a:buFont typeface="Arial" panose="020B0604020202020204" pitchFamily="34" charset="0"/>
              <a:buChar char="•"/>
            </a:pPr>
            <a:endParaRPr lang="en-US" altLang="ja-JP" sz="2400" dirty="0">
              <a:solidFill>
                <a:prstClr val="black"/>
              </a:solidFill>
              <a:latin typeface="小塚ゴシック Pro M" pitchFamily="34" charset="-128"/>
              <a:ea typeface="小塚ゴシック Pro M" pitchFamily="34" charset="-128"/>
            </a:endParaRPr>
          </a:p>
          <a:p>
            <a:pPr marL="342900" indent="-342900">
              <a:buFont typeface="Arial" panose="020B0604020202020204" pitchFamily="34" charset="0"/>
              <a:buChar char="•"/>
            </a:pPr>
            <a:endParaRPr lang="en-US" altLang="ja-JP" sz="2400" dirty="0" smtClean="0">
              <a:solidFill>
                <a:prstClr val="black"/>
              </a:solidFill>
              <a:latin typeface="小塚ゴシック Pro M" pitchFamily="34" charset="-128"/>
              <a:ea typeface="小塚ゴシック Pro M" pitchFamily="34" charset="-128"/>
            </a:endParaRPr>
          </a:p>
          <a:p>
            <a:pPr marL="342900" indent="-342900">
              <a:buFont typeface="Arial" panose="020B0604020202020204" pitchFamily="34" charset="0"/>
              <a:buChar char="•"/>
            </a:pPr>
            <a:r>
              <a:rPr lang="ja-JP" altLang="en-US" sz="2400" dirty="0" smtClean="0">
                <a:solidFill>
                  <a:prstClr val="black"/>
                </a:solidFill>
                <a:latin typeface="小塚ゴシック Pro M" pitchFamily="34" charset="-128"/>
                <a:ea typeface="小塚ゴシック Pro M" pitchFamily="34" charset="-128"/>
              </a:rPr>
              <a:t>ウェブサイトによる体験者の語りに耳と目を傾けることは、初学者</a:t>
            </a:r>
            <a:r>
              <a:rPr lang="ja-JP" altLang="en-US" sz="2400" dirty="0">
                <a:solidFill>
                  <a:prstClr val="black"/>
                </a:solidFill>
                <a:latin typeface="小塚ゴシック Pro M" pitchFamily="34" charset="-128"/>
                <a:ea typeface="小塚ゴシック Pro M" pitchFamily="34" charset="-128"/>
              </a:rPr>
              <a:t>が</a:t>
            </a:r>
            <a:r>
              <a:rPr lang="ja-JP" altLang="en-US" sz="2400" dirty="0" smtClean="0">
                <a:solidFill>
                  <a:prstClr val="black"/>
                </a:solidFill>
                <a:latin typeface="小塚ゴシック Pro M" pitchFamily="34" charset="-128"/>
                <a:ea typeface="小塚ゴシック Pro M" pitchFamily="34" charset="-128"/>
              </a:rPr>
              <a:t>傾聴を養うための一助に</a:t>
            </a:r>
            <a:r>
              <a:rPr lang="ja-JP" altLang="en-US" sz="2400" dirty="0">
                <a:solidFill>
                  <a:prstClr val="black"/>
                </a:solidFill>
                <a:latin typeface="小塚ゴシック Pro M" pitchFamily="34" charset="-128"/>
                <a:ea typeface="小塚ゴシック Pro M" pitchFamily="34" charset="-128"/>
              </a:rPr>
              <a:t>なる</a:t>
            </a:r>
            <a:r>
              <a:rPr lang="ja-JP" altLang="en-US" sz="2400" dirty="0" smtClean="0">
                <a:solidFill>
                  <a:prstClr val="black"/>
                </a:solidFill>
                <a:latin typeface="小塚ゴシック Pro M" pitchFamily="34" charset="-128"/>
                <a:ea typeface="小塚ゴシック Pro M" pitchFamily="34" charset="-128"/>
              </a:rPr>
              <a:t>と考える。また医療の場では聞くことのできない語りを知ることにより、体験者を全人的に捉えることが可能になると考える。</a:t>
            </a:r>
            <a:endParaRPr lang="en-US" altLang="ja-JP" sz="2400" dirty="0">
              <a:solidFill>
                <a:prstClr val="black"/>
              </a:solidFill>
              <a:latin typeface="小塚ゴシック Pro M" pitchFamily="34" charset="-128"/>
              <a:ea typeface="小塚ゴシック Pro M" pitchFamily="34"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55899080"/>
              </p:ext>
            </p:extLst>
          </p:nvPr>
        </p:nvGraphicFramePr>
        <p:xfrm>
          <a:off x="611560" y="3465682"/>
          <a:ext cx="7848872" cy="1691509"/>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xmlns="" val="20000"/>
                    </a:ext>
                  </a:extLst>
                </a:gridCol>
                <a:gridCol w="3924436">
                  <a:extLst>
                    <a:ext uri="{9D8B030D-6E8A-4147-A177-3AD203B41FA5}">
                      <a16:colId xmlns:a16="http://schemas.microsoft.com/office/drawing/2014/main" xmlns="" val="20001"/>
                    </a:ext>
                  </a:extLst>
                </a:gridCol>
              </a:tblGrid>
              <a:tr h="425134">
                <a:tc>
                  <a:txBody>
                    <a:bodyPr/>
                    <a:lstStyle/>
                    <a:p>
                      <a:r>
                        <a:rPr kumimoji="1" lang="ja-JP" altLang="en-US" b="1" dirty="0" smtClean="0"/>
                        <a:t>利点</a:t>
                      </a:r>
                      <a:endParaRPr kumimoji="1" lang="ja-JP" altLang="en-US" b="1" dirty="0"/>
                    </a:p>
                  </a:txBody>
                  <a:tcPr/>
                </a:tc>
                <a:tc>
                  <a:txBody>
                    <a:bodyPr/>
                    <a:lstStyle/>
                    <a:p>
                      <a:r>
                        <a:rPr kumimoji="1" lang="ja-JP" altLang="en-US" dirty="0" smtClean="0"/>
                        <a:t>欠点</a:t>
                      </a:r>
                      <a:endParaRPr kumimoji="1" lang="ja-JP" altLang="en-US" dirty="0"/>
                    </a:p>
                  </a:txBody>
                  <a:tcPr/>
                </a:tc>
                <a:extLst>
                  <a:ext uri="{0D108BD9-81ED-4DB2-BD59-A6C34878D82A}">
                    <a16:rowId xmlns:a16="http://schemas.microsoft.com/office/drawing/2014/main" xmlns="" val="10000"/>
                  </a:ext>
                </a:extLst>
              </a:tr>
              <a:tr h="1266375">
                <a:tc>
                  <a:txBody>
                    <a:bodyPr/>
                    <a:lstStyle/>
                    <a:p>
                      <a:pPr marL="285750" indent="-285750">
                        <a:buFont typeface="Arial" panose="020B0604020202020204" pitchFamily="34" charset="0"/>
                        <a:buChar char="•"/>
                      </a:pPr>
                      <a:r>
                        <a:rPr kumimoji="1" lang="ja-JP" altLang="en-US" sz="1800" b="1" dirty="0" smtClean="0"/>
                        <a:t>データへのアクセスが容易である</a:t>
                      </a:r>
                      <a:endParaRPr kumimoji="1" lang="en-US" altLang="ja-JP" sz="1800" b="1" dirty="0" smtClean="0"/>
                    </a:p>
                    <a:p>
                      <a:pPr marL="285750" indent="-285750">
                        <a:buFont typeface="Arial" panose="020B0604020202020204" pitchFamily="34" charset="0"/>
                        <a:buChar char="•"/>
                      </a:pPr>
                      <a:r>
                        <a:rPr kumimoji="1" lang="ja-JP" altLang="en-US" sz="1800" b="1" dirty="0" smtClean="0"/>
                        <a:t>映像・音声・文章のデータが収集可能である</a:t>
                      </a:r>
                      <a:endParaRPr kumimoji="1" lang="en-US" altLang="ja-JP" sz="1800" b="1" dirty="0" smtClean="0"/>
                    </a:p>
                    <a:p>
                      <a:pPr marL="285750" indent="-285750">
                        <a:buFont typeface="Arial" panose="020B0604020202020204" pitchFamily="34" charset="0"/>
                        <a:buChar char="•"/>
                      </a:pPr>
                      <a:r>
                        <a:rPr kumimoji="1" lang="ja-JP" altLang="en-US" sz="1800" b="1" dirty="0" smtClean="0"/>
                        <a:t>医療者に向けられた語りではない</a:t>
                      </a:r>
                      <a:endParaRPr kumimoji="1" lang="ja-JP" altLang="en-US" sz="1800" b="1" dirty="0"/>
                    </a:p>
                  </a:txBody>
                  <a:tcPr/>
                </a:tc>
                <a:tc>
                  <a:txBody>
                    <a:bodyPr/>
                    <a:lstStyle/>
                    <a:p>
                      <a:pPr marL="285750" indent="-285750">
                        <a:buFont typeface="Arial" panose="020B0604020202020204" pitchFamily="34" charset="0"/>
                        <a:buChar char="•"/>
                      </a:pPr>
                      <a:r>
                        <a:rPr kumimoji="1" lang="ja-JP" altLang="en-US" sz="1800" b="1" dirty="0" smtClean="0"/>
                        <a:t>ウェブサイトに掲載されることが前提となる語りの内容である</a:t>
                      </a:r>
                      <a:endParaRPr kumimoji="1" lang="ja-JP" altLang="en-US" sz="1800" b="1" dirty="0"/>
                    </a:p>
                  </a:txBody>
                  <a:tcPr/>
                </a:tc>
                <a:extLst>
                  <a:ext uri="{0D108BD9-81ED-4DB2-BD59-A6C34878D82A}">
                    <a16:rowId xmlns:a16="http://schemas.microsoft.com/office/drawing/2014/main" xmlns="" val="10001"/>
                  </a:ext>
                </a:extLst>
              </a:tr>
            </a:tbl>
          </a:graphicData>
        </a:graphic>
      </p:graphicFrame>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15</a:t>
            </a:fld>
            <a:endParaRPr kumimoji="1" lang="ja-JP" altLang="en-US"/>
          </a:p>
        </p:txBody>
      </p:sp>
    </p:spTree>
    <p:extLst>
      <p:ext uri="{BB962C8B-B14F-4D97-AF65-F5344CB8AC3E}">
        <p14:creationId xmlns:p14="http://schemas.microsoft.com/office/powerpoint/2010/main" val="1963812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16</a:t>
            </a:fld>
            <a:endParaRPr kumimoji="1" lang="ja-JP" altLang="en-US"/>
          </a:p>
        </p:txBody>
      </p:sp>
      <p:pic>
        <p:nvPicPr>
          <p:cNvPr id="5"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87625" y="116632"/>
            <a:ext cx="6840760" cy="5023023"/>
          </a:xfrm>
          <a:prstGeom prst="ellipse">
            <a:avLst/>
          </a:prstGeom>
          <a:ln>
            <a:noFill/>
          </a:ln>
          <a:effectLst>
            <a:softEdge rad="112500"/>
          </a:effectLst>
        </p:spPr>
      </p:pic>
      <p:sp>
        <p:nvSpPr>
          <p:cNvPr id="6" name="テキスト ボックス 5"/>
          <p:cNvSpPr txBox="1"/>
          <p:nvPr/>
        </p:nvSpPr>
        <p:spPr>
          <a:xfrm>
            <a:off x="755576" y="2780928"/>
            <a:ext cx="7344816" cy="461665"/>
          </a:xfrm>
          <a:prstGeom prst="rect">
            <a:avLst/>
          </a:prstGeom>
          <a:noFill/>
        </p:spPr>
        <p:txBody>
          <a:bodyPr wrap="square" rtlCol="0">
            <a:spAutoFit/>
          </a:bodyPr>
          <a:lstStyle/>
          <a:p>
            <a:r>
              <a:rPr kumimoji="1" lang="ja-JP" altLang="en-US" sz="2400" dirty="0" smtClean="0"/>
              <a:t>本研究は、以下の論文に加筆・修正を加えたものである</a:t>
            </a:r>
            <a:endParaRPr kumimoji="1" lang="ja-JP" altLang="en-US" sz="2400" dirty="0"/>
          </a:p>
        </p:txBody>
      </p:sp>
      <p:sp>
        <p:nvSpPr>
          <p:cNvPr id="7" name="テキスト ボックス 6"/>
          <p:cNvSpPr txBox="1"/>
          <p:nvPr/>
        </p:nvSpPr>
        <p:spPr>
          <a:xfrm>
            <a:off x="755576" y="3356992"/>
            <a:ext cx="7560840" cy="2862322"/>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a:t>城丸 瑞恵</a:t>
            </a:r>
            <a:r>
              <a:rPr lang="en-US" altLang="ja-JP" sz="2000" dirty="0"/>
              <a:t>, </a:t>
            </a:r>
            <a:r>
              <a:rPr lang="ja-JP" altLang="en-US" sz="2000" dirty="0"/>
              <a:t>水谷 郷美</a:t>
            </a:r>
            <a:r>
              <a:rPr lang="en-US" altLang="ja-JP" sz="2000" dirty="0"/>
              <a:t>, </a:t>
            </a:r>
            <a:r>
              <a:rPr lang="ja-JP" altLang="en-US" sz="2000" dirty="0"/>
              <a:t>いとう たけひこ</a:t>
            </a:r>
            <a:r>
              <a:rPr lang="en-US" altLang="ja-JP" sz="2000" dirty="0"/>
              <a:t>, </a:t>
            </a:r>
            <a:r>
              <a:rPr lang="ja-JP" altLang="en-US" sz="2000" dirty="0" smtClean="0"/>
              <a:t>他</a:t>
            </a:r>
            <a:r>
              <a:rPr lang="en-US" altLang="ja-JP" sz="2000" dirty="0" smtClean="0"/>
              <a:t>.</a:t>
            </a:r>
            <a:r>
              <a:rPr lang="ja-JP" altLang="en-US" sz="2000" dirty="0" smtClean="0"/>
              <a:t> </a:t>
            </a:r>
            <a:r>
              <a:rPr lang="en-US" altLang="ja-JP" sz="2000" dirty="0" smtClean="0"/>
              <a:t>(2013). 【</a:t>
            </a:r>
            <a:r>
              <a:rPr lang="ja-JP" altLang="en-US" sz="2000" dirty="0"/>
              <a:t>看護研究におけるテキストマイニング</a:t>
            </a:r>
            <a:r>
              <a:rPr lang="en-US" altLang="ja-JP" sz="2000" dirty="0"/>
              <a:t>(I)】 </a:t>
            </a:r>
            <a:r>
              <a:rPr lang="ja-JP" altLang="en-US" sz="2000" dirty="0"/>
              <a:t>「乳がん研究の動向」と「患者の語り」のテキストマイニング活</a:t>
            </a:r>
            <a:r>
              <a:rPr lang="ja-JP" altLang="en-US" sz="2000" dirty="0" smtClean="0"/>
              <a:t>用例</a:t>
            </a:r>
            <a:r>
              <a:rPr lang="en-US" altLang="ja-JP" sz="2000" dirty="0"/>
              <a:t>,</a:t>
            </a:r>
            <a:r>
              <a:rPr lang="ja-JP" altLang="en-US" sz="2000" dirty="0" smtClean="0"/>
              <a:t> </a:t>
            </a:r>
            <a:r>
              <a:rPr lang="ja-JP" altLang="en-US" sz="2000" dirty="0"/>
              <a:t>看護研究 </a:t>
            </a:r>
            <a:r>
              <a:rPr lang="en-US" altLang="ja-JP" sz="2000" dirty="0" smtClean="0"/>
              <a:t>, 46(5)</a:t>
            </a:r>
            <a:r>
              <a:rPr lang="ja-JP" altLang="en-US" sz="2000" dirty="0" smtClean="0"/>
              <a:t> </a:t>
            </a:r>
            <a:r>
              <a:rPr lang="en-US" altLang="ja-JP" sz="2000" dirty="0" smtClean="0"/>
              <a:t>, 494-502. </a:t>
            </a:r>
            <a:r>
              <a:rPr lang="en-US" altLang="ja-JP" sz="2000" dirty="0" smtClean="0"/>
              <a:t>(</a:t>
            </a:r>
            <a:r>
              <a:rPr lang="ja-JP" altLang="en-US" sz="2000" dirty="0" smtClean="0">
                <a:hlinkClick r:id="rId3"/>
              </a:rPr>
              <a:t>全文</a:t>
            </a:r>
            <a:r>
              <a:rPr lang="en-US" altLang="ja-JP" sz="2000" dirty="0" smtClean="0">
                <a:hlinkClick r:id="rId3"/>
              </a:rPr>
              <a:t>Academia</a:t>
            </a:r>
            <a:r>
              <a:rPr lang="en-US" altLang="ja-JP" sz="2000" dirty="0" smtClean="0"/>
              <a:t>) (</a:t>
            </a:r>
            <a:r>
              <a:rPr lang="ja-JP" altLang="en-US" sz="2000" dirty="0" smtClean="0">
                <a:hlinkClick r:id="rId4"/>
              </a:rPr>
              <a:t>全文</a:t>
            </a:r>
            <a:r>
              <a:rPr lang="en-US" altLang="ja-JP" sz="2000" dirty="0" err="1" smtClean="0">
                <a:hlinkClick r:id="rId4"/>
              </a:rPr>
              <a:t>ResearchGate</a:t>
            </a:r>
            <a:r>
              <a:rPr lang="en-US" altLang="ja-JP" sz="2000" dirty="0" smtClean="0"/>
              <a:t>)</a:t>
            </a:r>
            <a:endParaRPr lang="en-US" altLang="ja-JP" sz="2000" dirty="0" smtClean="0"/>
          </a:p>
          <a:p>
            <a:endParaRPr lang="en-US" altLang="ja-JP" sz="2000" dirty="0" smtClean="0"/>
          </a:p>
          <a:p>
            <a:pPr marL="342900" indent="-342900">
              <a:buFont typeface="Arial" panose="020B0604020202020204" pitchFamily="34" charset="0"/>
              <a:buChar char="•"/>
            </a:pPr>
            <a:r>
              <a:rPr lang="ja-JP" altLang="en-US" sz="2000" dirty="0"/>
              <a:t>水谷 郷美</a:t>
            </a:r>
            <a:r>
              <a:rPr lang="en-US" altLang="ja-JP" sz="2000" dirty="0"/>
              <a:t>, </a:t>
            </a:r>
            <a:r>
              <a:rPr lang="ja-JP" altLang="en-US" sz="2000" dirty="0"/>
              <a:t>いとう たけひこ</a:t>
            </a:r>
            <a:r>
              <a:rPr lang="en-US" altLang="ja-JP" sz="2000" dirty="0"/>
              <a:t>, </a:t>
            </a:r>
            <a:r>
              <a:rPr lang="ja-JP" altLang="en-US" sz="2000" dirty="0"/>
              <a:t>城丸 瑞恵</a:t>
            </a:r>
            <a:r>
              <a:rPr lang="en-US" altLang="ja-JP" sz="2000" dirty="0"/>
              <a:t>, </a:t>
            </a:r>
            <a:r>
              <a:rPr lang="ja-JP" altLang="en-US" sz="2000" dirty="0" smtClean="0"/>
              <a:t>他</a:t>
            </a:r>
            <a:r>
              <a:rPr lang="en-US" altLang="ja-JP" sz="2000" dirty="0" smtClean="0"/>
              <a:t>. (2013). </a:t>
            </a:r>
            <a:r>
              <a:rPr lang="ja-JP" altLang="en-US" sz="2000" dirty="0" smtClean="0"/>
              <a:t>ウェブサイト</a:t>
            </a:r>
            <a:r>
              <a:rPr lang="ja-JP" altLang="en-US" sz="2000" dirty="0"/>
              <a:t>を用いた乳がん体験者の転移進行度による語りの比較　テキストマイニング分析による話題の</a:t>
            </a:r>
            <a:r>
              <a:rPr lang="ja-JP" altLang="en-US" sz="2000" dirty="0" smtClean="0"/>
              <a:t>抽出</a:t>
            </a:r>
            <a:r>
              <a:rPr lang="en-US" altLang="ja-JP" sz="2000" dirty="0" smtClean="0"/>
              <a:t>, </a:t>
            </a:r>
            <a:r>
              <a:rPr lang="ja-JP" altLang="en-US" sz="2000" dirty="0" smtClean="0"/>
              <a:t>札幌</a:t>
            </a:r>
            <a:r>
              <a:rPr lang="ja-JP" altLang="en-US" sz="2000" dirty="0"/>
              <a:t>保健科学</a:t>
            </a:r>
            <a:r>
              <a:rPr lang="ja-JP" altLang="en-US" sz="2000" dirty="0" smtClean="0"/>
              <a:t>雑誌</a:t>
            </a:r>
            <a:r>
              <a:rPr lang="en-US" altLang="ja-JP" sz="2000" dirty="0" smtClean="0"/>
              <a:t>, (2), 57-60</a:t>
            </a:r>
            <a:r>
              <a:rPr lang="en-US" altLang="ja-JP" sz="2000" dirty="0" smtClean="0"/>
              <a:t>.</a:t>
            </a:r>
            <a:r>
              <a:rPr lang="ja-JP" altLang="en-US" sz="2000" dirty="0"/>
              <a:t> </a:t>
            </a:r>
            <a:r>
              <a:rPr lang="en-US" altLang="ja-JP" sz="2000" dirty="0"/>
              <a:t>(</a:t>
            </a:r>
            <a:r>
              <a:rPr lang="ja-JP" altLang="en-US" sz="2000" dirty="0">
                <a:hlinkClick r:id="rId5"/>
              </a:rPr>
              <a:t>全文</a:t>
            </a:r>
            <a:r>
              <a:rPr lang="en-US" altLang="ja-JP" sz="2000" dirty="0">
                <a:hlinkClick r:id="rId5"/>
              </a:rPr>
              <a:t>Academia</a:t>
            </a:r>
            <a:r>
              <a:rPr lang="en-US" altLang="ja-JP" sz="2000" dirty="0"/>
              <a:t>) (</a:t>
            </a:r>
            <a:r>
              <a:rPr lang="ja-JP" altLang="en-US" sz="2000" dirty="0">
                <a:hlinkClick r:id="rId6"/>
              </a:rPr>
              <a:t>全文</a:t>
            </a:r>
            <a:r>
              <a:rPr lang="en-US" altLang="ja-JP" sz="2000" dirty="0" err="1">
                <a:hlinkClick r:id="rId6"/>
              </a:rPr>
              <a:t>ResearchGate</a:t>
            </a:r>
            <a:r>
              <a:rPr lang="en-US" altLang="ja-JP" sz="2000" dirty="0"/>
              <a:t>)</a:t>
            </a:r>
            <a:endParaRPr lang="ja-JP" altLang="en-US" sz="2000" dirty="0"/>
          </a:p>
        </p:txBody>
      </p:sp>
    </p:spTree>
    <p:extLst>
      <p:ext uri="{BB962C8B-B14F-4D97-AF65-F5344CB8AC3E}">
        <p14:creationId xmlns:p14="http://schemas.microsoft.com/office/powerpoint/2010/main" val="2771224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5" y="188640"/>
            <a:ext cx="8937341" cy="6562497"/>
          </a:xfrm>
          <a:prstGeom prst="rect">
            <a:avLst/>
          </a:prstGeom>
        </p:spPr>
      </p:pic>
      <p:sp>
        <p:nvSpPr>
          <p:cNvPr id="6" name="タイトル 12"/>
          <p:cNvSpPr>
            <a:spLocks noGrp="1"/>
          </p:cNvSpPr>
          <p:nvPr>
            <p:ph type="ctrTitle"/>
          </p:nvPr>
        </p:nvSpPr>
        <p:spPr>
          <a:xfrm>
            <a:off x="99154" y="1492527"/>
            <a:ext cx="9036498" cy="3664665"/>
          </a:xfrm>
        </p:spPr>
        <p:txBody>
          <a:bodyPr rtlCol="0">
            <a:normAutofit fontScale="90000"/>
          </a:bodyPr>
          <a:lstStyle/>
          <a:p>
            <a:pPr algn="l" defTabSz="962844">
              <a:defRPr/>
            </a:pPr>
            <a:r>
              <a:rPr lang="ja-JP" altLang="en-US" sz="2954" dirty="0" smtClean="0">
                <a:latin typeface="小塚ゴシック Pro B" pitchFamily="34" charset="-128"/>
                <a:ea typeface="小塚ゴシック Pro B" pitchFamily="34" charset="-128"/>
              </a:rPr>
              <a:t>　　患者</a:t>
            </a:r>
            <a:r>
              <a:rPr lang="ja-JP" altLang="en-US" sz="2954" dirty="0">
                <a:latin typeface="小塚ゴシック Pro B" pitchFamily="34" charset="-128"/>
                <a:ea typeface="小塚ゴシック Pro B" pitchFamily="34" charset="-128"/>
              </a:rPr>
              <a:t>の語りに耳を傾けることの必要性と</a:t>
            </a:r>
            <a:r>
              <a:rPr lang="ja-JP" altLang="en-US" sz="2954" dirty="0" smtClean="0">
                <a:latin typeface="小塚ゴシック Pro B" pitchFamily="34" charset="-128"/>
                <a:ea typeface="小塚ゴシック Pro B" pitchFamily="34" charset="-128"/>
              </a:rPr>
              <a:t>可能性</a:t>
            </a:r>
            <a:r>
              <a:rPr lang="ja-JP" altLang="en-US" sz="2954" dirty="0">
                <a:latin typeface="小塚ゴシック Pro B" pitchFamily="34" charset="-128"/>
                <a:ea typeface="小塚ゴシック Pro B" pitchFamily="34" charset="-128"/>
              </a:rPr>
              <a:t>　</a:t>
            </a: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ja-JP" altLang="en-US" sz="2954" dirty="0" err="1" smtClean="0">
                <a:latin typeface="小塚ゴシック Pro B" pitchFamily="34" charset="-128"/>
                <a:ea typeface="小塚ゴシック Pro B" pitchFamily="34" charset="-128"/>
              </a:rPr>
              <a:t>ー</a:t>
            </a:r>
            <a:r>
              <a:rPr lang="ja-JP" altLang="en-US" sz="2954" dirty="0" smtClean="0">
                <a:latin typeface="小塚ゴシック Pro B" pitchFamily="34" charset="-128"/>
                <a:ea typeface="小塚ゴシック Pro B" pitchFamily="34" charset="-128"/>
              </a:rPr>
              <a:t>乳がん</a:t>
            </a:r>
            <a:r>
              <a:rPr lang="ja-JP" altLang="en-US" sz="2954" dirty="0">
                <a:latin typeface="小塚ゴシック Pro B" pitchFamily="34" charset="-128"/>
                <a:ea typeface="小塚ゴシック Pro B" pitchFamily="34" charset="-128"/>
              </a:rPr>
              <a:t>体験者の語りに焦点を</a:t>
            </a:r>
            <a:r>
              <a:rPr lang="ja-JP" altLang="en-US" sz="2954" dirty="0" smtClean="0">
                <a:latin typeface="小塚ゴシック Pro B" pitchFamily="34" charset="-128"/>
                <a:ea typeface="小塚ゴシック Pro B" pitchFamily="34" charset="-128"/>
              </a:rPr>
              <a:t>あてて</a:t>
            </a: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en-US" altLang="ja-JP" sz="2954" dirty="0">
                <a:latin typeface="小塚ゴシック Pro B" pitchFamily="34" charset="-128"/>
                <a:ea typeface="小塚ゴシック Pro B" pitchFamily="34" charset="-128"/>
              </a:rPr>
              <a:t/>
            </a:r>
            <a:br>
              <a:rPr lang="en-US" altLang="ja-JP" sz="2954" dirty="0">
                <a:latin typeface="小塚ゴシック Pro B" pitchFamily="34" charset="-128"/>
                <a:ea typeface="小塚ゴシック Pro B" pitchFamily="34" charset="-128"/>
              </a:rPr>
            </a:b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ja-JP" altLang="en-US" sz="3200" b="1" u="sng" dirty="0">
                <a:solidFill>
                  <a:schemeClr val="tx2">
                    <a:lumMod val="75000"/>
                  </a:schemeClr>
                </a:solidFill>
                <a:latin typeface="小塚ゴシック Pro B" pitchFamily="34" charset="-128"/>
                <a:ea typeface="小塚ゴシック Pro B" pitchFamily="34" charset="-128"/>
              </a:rPr>
              <a:t>３</a:t>
            </a:r>
            <a:r>
              <a:rPr lang="ja-JP" altLang="en-US" sz="3200" b="1" u="sng" dirty="0" smtClean="0">
                <a:solidFill>
                  <a:schemeClr val="tx2">
                    <a:lumMod val="75000"/>
                  </a:schemeClr>
                </a:solidFill>
                <a:latin typeface="小塚ゴシック Pro B" pitchFamily="34" charset="-128"/>
                <a:ea typeface="小塚ゴシック Pro B" pitchFamily="34" charset="-128"/>
              </a:rPr>
              <a:t>．</a:t>
            </a:r>
            <a:r>
              <a:rPr lang="ja-JP" altLang="en-US" sz="3200" b="1" u="sng" dirty="0">
                <a:solidFill>
                  <a:schemeClr val="tx2">
                    <a:lumMod val="75000"/>
                  </a:schemeClr>
                </a:solidFill>
                <a:latin typeface="小塚ゴシック Pro B" pitchFamily="34" charset="-128"/>
                <a:ea typeface="小塚ゴシック Pro B" pitchFamily="34" charset="-128"/>
              </a:rPr>
              <a:t>乳がん体験者の闘病記</a:t>
            </a:r>
            <a:r>
              <a:rPr lang="ja-JP" altLang="en-US" sz="3200" b="1" u="sng" dirty="0" smtClean="0">
                <a:solidFill>
                  <a:schemeClr val="tx2">
                    <a:lumMod val="75000"/>
                  </a:schemeClr>
                </a:solidFill>
                <a:latin typeface="小塚ゴシック Pro B" pitchFamily="34" charset="-128"/>
                <a:ea typeface="小塚ゴシック Pro B" pitchFamily="34" charset="-128"/>
              </a:rPr>
              <a:t>分析</a:t>
            </a:r>
            <a:r>
              <a:rPr lang="ja-JP" altLang="en-US" sz="3200" b="1" dirty="0" smtClean="0">
                <a:solidFill>
                  <a:schemeClr val="tx2">
                    <a:lumMod val="75000"/>
                  </a:schemeClr>
                </a:solidFill>
                <a:latin typeface="小塚ゴシック Pro B" pitchFamily="34" charset="-128"/>
                <a:ea typeface="小塚ゴシック Pro B" pitchFamily="34" charset="-128"/>
              </a:rPr>
              <a:t>　　</a:t>
            </a:r>
            <a:r>
              <a:rPr lang="en-US" altLang="ja-JP" sz="3200" b="1" dirty="0" smtClean="0">
                <a:solidFill>
                  <a:schemeClr val="tx2">
                    <a:lumMod val="75000"/>
                  </a:schemeClr>
                </a:solidFill>
                <a:latin typeface="小塚ゴシック Pro B" pitchFamily="34" charset="-128"/>
                <a:ea typeface="小塚ゴシック Pro B" pitchFamily="34" charset="-128"/>
              </a:rPr>
              <a:t/>
            </a:r>
            <a:br>
              <a:rPr lang="en-US" altLang="ja-JP" sz="3200" b="1" dirty="0" smtClean="0">
                <a:solidFill>
                  <a:schemeClr val="tx2">
                    <a:lumMod val="75000"/>
                  </a:schemeClr>
                </a:solidFill>
                <a:latin typeface="小塚ゴシック Pro B" pitchFamily="34" charset="-128"/>
                <a:ea typeface="小塚ゴシック Pro B" pitchFamily="34" charset="-128"/>
              </a:rPr>
            </a:br>
            <a:r>
              <a:rPr lang="ja-JP" altLang="en-US" sz="3200" b="1" dirty="0" smtClean="0">
                <a:solidFill>
                  <a:schemeClr val="tx2">
                    <a:lumMod val="75000"/>
                  </a:schemeClr>
                </a:solidFill>
                <a:latin typeface="小塚ゴシック Pro B" pitchFamily="34" charset="-128"/>
                <a:ea typeface="小塚ゴシック Pro B" pitchFamily="34" charset="-128"/>
              </a:rPr>
              <a:t>　　</a:t>
            </a:r>
            <a:r>
              <a:rPr lang="ja-JP" altLang="en-US" sz="3200" b="1" u="sng" dirty="0" smtClean="0">
                <a:solidFill>
                  <a:schemeClr val="tx2">
                    <a:lumMod val="75000"/>
                  </a:schemeClr>
                </a:solidFill>
                <a:latin typeface="小塚ゴシック Pro B" pitchFamily="34" charset="-128"/>
                <a:ea typeface="小塚ゴシック Pro B" pitchFamily="34" charset="-128"/>
              </a:rPr>
              <a:t>闘病記</a:t>
            </a:r>
            <a:r>
              <a:rPr lang="ja-JP" altLang="en-US" sz="3200" b="1" u="sng" dirty="0">
                <a:solidFill>
                  <a:schemeClr val="tx2">
                    <a:lumMod val="75000"/>
                  </a:schemeClr>
                </a:solidFill>
                <a:latin typeface="小塚ゴシック Pro B" pitchFamily="34" charset="-128"/>
                <a:ea typeface="小塚ゴシック Pro B" pitchFamily="34" charset="-128"/>
              </a:rPr>
              <a:t>に見る身体的・精神的苦痛の表現</a:t>
            </a:r>
            <a:r>
              <a:rPr lang="ja-JP" altLang="en-US" sz="3200" b="1" u="sng" dirty="0" smtClean="0">
                <a:solidFill>
                  <a:schemeClr val="tx2">
                    <a:lumMod val="75000"/>
                  </a:schemeClr>
                </a:solidFill>
                <a:latin typeface="小塚ゴシック Pro B" pitchFamily="34" charset="-128"/>
                <a:ea typeface="小塚ゴシック Pro B" pitchFamily="34" charset="-128"/>
              </a:rPr>
              <a:t>と</a:t>
            </a:r>
            <a:r>
              <a:rPr lang="ja-JP" altLang="en-US" sz="3200" b="1" dirty="0" smtClean="0">
                <a:solidFill>
                  <a:schemeClr val="tx2">
                    <a:lumMod val="75000"/>
                  </a:schemeClr>
                </a:solidFill>
                <a:latin typeface="小塚ゴシック Pro B" pitchFamily="34" charset="-128"/>
                <a:ea typeface="小塚ゴシック Pro B" pitchFamily="34" charset="-128"/>
              </a:rPr>
              <a:t>　　　　　　　　　　　　　　　　　　　　　</a:t>
            </a:r>
            <a:r>
              <a:rPr lang="en-US" altLang="ja-JP" sz="3200" b="1" dirty="0" smtClean="0">
                <a:solidFill>
                  <a:schemeClr val="tx2">
                    <a:lumMod val="75000"/>
                  </a:schemeClr>
                </a:solidFill>
                <a:latin typeface="小塚ゴシック Pro B" pitchFamily="34" charset="-128"/>
                <a:ea typeface="小塚ゴシック Pro B" pitchFamily="34" charset="-128"/>
              </a:rPr>
              <a:t> </a:t>
            </a:r>
            <a:br>
              <a:rPr lang="en-US" altLang="ja-JP" sz="3200" b="1" dirty="0" smtClean="0">
                <a:solidFill>
                  <a:schemeClr val="tx2">
                    <a:lumMod val="75000"/>
                  </a:schemeClr>
                </a:solidFill>
                <a:latin typeface="小塚ゴシック Pro B" pitchFamily="34" charset="-128"/>
                <a:ea typeface="小塚ゴシック Pro B" pitchFamily="34" charset="-128"/>
              </a:rPr>
            </a:br>
            <a:r>
              <a:rPr lang="en-US" altLang="ja-JP" sz="3200" b="1" dirty="0">
                <a:solidFill>
                  <a:schemeClr val="tx2">
                    <a:lumMod val="75000"/>
                  </a:schemeClr>
                </a:solidFill>
                <a:latin typeface="小塚ゴシック Pro B" pitchFamily="34" charset="-128"/>
                <a:ea typeface="小塚ゴシック Pro B" pitchFamily="34" charset="-128"/>
              </a:rPr>
              <a:t> </a:t>
            </a:r>
            <a:r>
              <a:rPr lang="en-US" altLang="ja-JP" sz="3200" b="1" dirty="0" smtClean="0">
                <a:solidFill>
                  <a:schemeClr val="tx2">
                    <a:lumMod val="75000"/>
                  </a:schemeClr>
                </a:solidFill>
                <a:latin typeface="小塚ゴシック Pro B" pitchFamily="34" charset="-128"/>
                <a:ea typeface="小塚ゴシック Pro B" pitchFamily="34" charset="-128"/>
              </a:rPr>
              <a:t>                                     </a:t>
            </a:r>
            <a:r>
              <a:rPr lang="ja-JP" altLang="en-US" sz="3200" b="1" dirty="0" smtClean="0">
                <a:solidFill>
                  <a:schemeClr val="tx2">
                    <a:lumMod val="75000"/>
                  </a:schemeClr>
                </a:solidFill>
                <a:latin typeface="小塚ゴシック Pro B" pitchFamily="34" charset="-128"/>
                <a:ea typeface="小塚ゴシック Pro B" pitchFamily="34" charset="-128"/>
              </a:rPr>
              <a:t>　　　　　</a:t>
            </a:r>
            <a:r>
              <a:rPr lang="en-US" altLang="ja-JP" sz="3200" b="1" dirty="0" smtClean="0">
                <a:solidFill>
                  <a:schemeClr val="tx2">
                    <a:lumMod val="75000"/>
                  </a:schemeClr>
                </a:solidFill>
                <a:latin typeface="小塚ゴシック Pro B" pitchFamily="34" charset="-128"/>
                <a:ea typeface="小塚ゴシック Pro B" pitchFamily="34" charset="-128"/>
              </a:rPr>
              <a:t> </a:t>
            </a:r>
            <a:r>
              <a:rPr lang="ja-JP" altLang="en-US" sz="3200" b="1" u="sng" dirty="0" smtClean="0">
                <a:solidFill>
                  <a:schemeClr val="tx2">
                    <a:lumMod val="75000"/>
                  </a:schemeClr>
                </a:solidFill>
                <a:latin typeface="小塚ゴシック Pro B" pitchFamily="34" charset="-128"/>
                <a:ea typeface="小塚ゴシック Pro B" pitchFamily="34" charset="-128"/>
              </a:rPr>
              <a:t>看護</a:t>
            </a:r>
            <a:r>
              <a:rPr lang="ja-JP" altLang="en-US" sz="3200" b="1" u="sng" dirty="0">
                <a:solidFill>
                  <a:schemeClr val="tx2">
                    <a:lumMod val="75000"/>
                  </a:schemeClr>
                </a:solidFill>
                <a:latin typeface="小塚ゴシック Pro B" pitchFamily="34" charset="-128"/>
                <a:ea typeface="小塚ゴシック Pro B" pitchFamily="34" charset="-128"/>
              </a:rPr>
              <a:t>実践的意義</a:t>
            </a:r>
            <a:br>
              <a:rPr lang="ja-JP" altLang="en-US" sz="3200" b="1" u="sng" dirty="0">
                <a:solidFill>
                  <a:schemeClr val="tx2">
                    <a:lumMod val="75000"/>
                  </a:schemeClr>
                </a:solidFill>
                <a:latin typeface="小塚ゴシック Pro B" pitchFamily="34" charset="-128"/>
                <a:ea typeface="小塚ゴシック Pro B" pitchFamily="34" charset="-128"/>
              </a:rPr>
            </a:br>
            <a:endParaRPr sz="3200" b="1" u="sng" dirty="0">
              <a:latin typeface="小塚ゴシック Pro B" pitchFamily="34" charset="-128"/>
              <a:ea typeface="小塚ゴシック Pro B" pitchFamily="34" charset="-128"/>
            </a:endParaRPr>
          </a:p>
        </p:txBody>
      </p:sp>
      <p:sp>
        <p:nvSpPr>
          <p:cNvPr id="3" name="サブタイトル 2"/>
          <p:cNvSpPr>
            <a:spLocks noGrp="1"/>
          </p:cNvSpPr>
          <p:nvPr>
            <p:ph type="subTitle" idx="1"/>
          </p:nvPr>
        </p:nvSpPr>
        <p:spPr>
          <a:xfrm>
            <a:off x="672133" y="4691909"/>
            <a:ext cx="6400800" cy="410079"/>
          </a:xfrm>
        </p:spPr>
        <p:txBody>
          <a:bodyPr>
            <a:normAutofit/>
          </a:bodyPr>
          <a:lstStyle/>
          <a:p>
            <a:pPr algn="l"/>
            <a:endParaRPr lang="ja-JP" altLang="en-US" sz="1939" dirty="0">
              <a:solidFill>
                <a:schemeClr val="tx1"/>
              </a:solidFill>
              <a:latin typeface="小塚ゴシック Pro M" pitchFamily="34" charset="-128"/>
              <a:ea typeface="小塚ゴシック Pro M" pitchFamily="34" charset="-128"/>
            </a:endParaRPr>
          </a:p>
          <a:p>
            <a:pPr algn="l"/>
            <a:endParaRPr lang="ja-JP" altLang="en-US" sz="1108" dirty="0">
              <a:latin typeface="小塚ゴシック Pro M" pitchFamily="34" charset="-128"/>
              <a:ea typeface="小塚ゴシック Pro M" pitchFamily="34" charset="-128"/>
            </a:endParaRPr>
          </a:p>
        </p:txBody>
      </p:sp>
      <p:sp>
        <p:nvSpPr>
          <p:cNvPr id="8" name="社名"/>
          <p:cNvSpPr txBox="1"/>
          <p:nvPr/>
        </p:nvSpPr>
        <p:spPr>
          <a:xfrm>
            <a:off x="539552" y="5954821"/>
            <a:ext cx="279244" cy="262829"/>
          </a:xfrm>
          <a:prstGeom prst="rect">
            <a:avLst/>
          </a:prstGeom>
          <a:noFill/>
        </p:spPr>
        <p:txBody>
          <a:bodyPr wrap="none" rtlCol="0">
            <a:spAutoFit/>
          </a:bodyPr>
          <a:lstStyle/>
          <a:p>
            <a:r>
              <a:rPr lang="zh-CN" altLang="en-US" sz="1108" dirty="0">
                <a:latin typeface="小塚ゴシック Pro M" pitchFamily="34" charset="-128"/>
                <a:ea typeface="小塚ゴシック Pro M" pitchFamily="34" charset="-128"/>
              </a:rPr>
              <a:t>　</a:t>
            </a:r>
            <a:endParaRPr lang="ja-JP" altLang="en-US" sz="1108" dirty="0">
              <a:latin typeface="小塚ゴシック Pro M" pitchFamily="34" charset="-128"/>
              <a:ea typeface="小塚ゴシック Pro M" pitchFamily="34" charset="-128"/>
            </a:endParaRPr>
          </a:p>
        </p:txBody>
      </p:sp>
      <p:sp>
        <p:nvSpPr>
          <p:cNvPr id="2" name="正方形/長方形 1"/>
          <p:cNvSpPr/>
          <p:nvPr/>
        </p:nvSpPr>
        <p:spPr>
          <a:xfrm>
            <a:off x="490870" y="495493"/>
            <a:ext cx="5809322" cy="53175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2000" dirty="0" smtClean="0"/>
              <a:t>第</a:t>
            </a:r>
            <a:r>
              <a:rPr lang="en-US" altLang="ja-JP" sz="2000" dirty="0" smtClean="0"/>
              <a:t>36</a:t>
            </a:r>
            <a:r>
              <a:rPr lang="ja-JP" altLang="en-US" sz="2000" dirty="0" smtClean="0"/>
              <a:t>回　日本</a:t>
            </a:r>
            <a:r>
              <a:rPr lang="ja-JP" altLang="en-US" sz="2000" dirty="0"/>
              <a:t>看護科学学会学術集会　交流集会</a:t>
            </a:r>
          </a:p>
        </p:txBody>
      </p:sp>
      <p:sp>
        <p:nvSpPr>
          <p:cNvPr id="4" name="正方形/長方形 3"/>
          <p:cNvSpPr/>
          <p:nvPr/>
        </p:nvSpPr>
        <p:spPr>
          <a:xfrm>
            <a:off x="97464" y="5315274"/>
            <a:ext cx="9036496" cy="121892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dirty="0" smtClean="0"/>
              <a:t>　　　　　　　　　　　　　　　　　　　　　　</a:t>
            </a:r>
            <a:r>
              <a:rPr lang="ja-JP" altLang="en-US" sz="2800" dirty="0" smtClean="0"/>
              <a:t>　佐藤　幹代</a:t>
            </a:r>
            <a:endParaRPr lang="en-US" altLang="ja-JP" sz="2800" dirty="0" smtClean="0"/>
          </a:p>
          <a:p>
            <a:r>
              <a:rPr lang="ja-JP" altLang="en-US" sz="2800" dirty="0" smtClean="0"/>
              <a:t>　　　　　　　　　　自治医科大学　看護学部　　</a:t>
            </a:r>
            <a:endParaRPr lang="ja-JP" altLang="en-US" sz="2800" dirty="0"/>
          </a:p>
        </p:txBody>
      </p:sp>
      <p:sp>
        <p:nvSpPr>
          <p:cNvPr id="5" name="スライド番号プレースホルダー 4"/>
          <p:cNvSpPr>
            <a:spLocks noGrp="1"/>
          </p:cNvSpPr>
          <p:nvPr>
            <p:ph type="sldNum" sz="quarter" idx="12"/>
          </p:nvPr>
        </p:nvSpPr>
        <p:spPr/>
        <p:txBody>
          <a:bodyPr/>
          <a:lstStyle/>
          <a:p>
            <a:fld id="{0A019C72-65A2-42B7-BE63-268E2F77D979}" type="slidenum">
              <a:rPr kumimoji="1" lang="ja-JP" altLang="en-US" smtClean="0"/>
              <a:t>17</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 Rognt Mikiyo Sato </a:t>
            </a:r>
            <a:endParaRPr kumimoji="1" lang="ja-JP" altLang="en-US"/>
          </a:p>
        </p:txBody>
      </p:sp>
    </p:spTree>
    <p:extLst>
      <p:ext uri="{BB962C8B-B14F-4D97-AF65-F5344CB8AC3E}">
        <p14:creationId xmlns:p14="http://schemas.microsoft.com/office/powerpoint/2010/main" val="3277754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5" y="188640"/>
            <a:ext cx="8937341" cy="6562497"/>
          </a:xfrm>
          <a:prstGeom prst="rect">
            <a:avLst/>
          </a:prstGeom>
        </p:spPr>
      </p:pic>
      <p:sp>
        <p:nvSpPr>
          <p:cNvPr id="6" name="タイトル 12"/>
          <p:cNvSpPr>
            <a:spLocks noGrp="1"/>
          </p:cNvSpPr>
          <p:nvPr>
            <p:ph type="ctrTitle"/>
          </p:nvPr>
        </p:nvSpPr>
        <p:spPr>
          <a:xfrm>
            <a:off x="588329" y="1567870"/>
            <a:ext cx="7772400" cy="1024807"/>
          </a:xfrm>
        </p:spPr>
        <p:txBody>
          <a:bodyPr rtlCol="0">
            <a:normAutofit fontScale="90000"/>
          </a:bodyPr>
          <a:lstStyle/>
          <a:p>
            <a:pPr algn="l" defTabSz="962844">
              <a:defRPr/>
            </a:pPr>
            <a:r>
              <a:rPr lang="ja-JP" altLang="en-US" sz="2954" dirty="0" smtClean="0">
                <a:latin typeface="小塚ゴシック Pro B" pitchFamily="34" charset="-128"/>
                <a:ea typeface="小塚ゴシック Pro B" pitchFamily="34" charset="-128"/>
              </a:rPr>
              <a:t>　　患者</a:t>
            </a:r>
            <a:r>
              <a:rPr lang="ja-JP" altLang="en-US" sz="2954" dirty="0">
                <a:latin typeface="小塚ゴシック Pro B" pitchFamily="34" charset="-128"/>
                <a:ea typeface="小塚ゴシック Pro B" pitchFamily="34" charset="-128"/>
              </a:rPr>
              <a:t>の語りに耳を傾けることの必要性と可能性</a:t>
            </a:r>
            <a:r>
              <a:rPr lang="en-US" altLang="ja-JP" sz="2954" dirty="0">
                <a:latin typeface="小塚ゴシック Pro B" pitchFamily="34" charset="-128"/>
                <a:ea typeface="小塚ゴシック Pro B" pitchFamily="34" charset="-128"/>
              </a:rPr>
              <a:t/>
            </a:r>
            <a:br>
              <a:rPr lang="en-US" altLang="ja-JP" sz="2954" dirty="0">
                <a:latin typeface="小塚ゴシック Pro B" pitchFamily="34" charset="-128"/>
                <a:ea typeface="小塚ゴシック Pro B" pitchFamily="34" charset="-128"/>
              </a:rPr>
            </a:br>
            <a:r>
              <a:rPr lang="ja-JP" altLang="en-US" sz="2954" dirty="0">
                <a:latin typeface="小塚ゴシック Pro B" pitchFamily="34" charset="-128"/>
                <a:ea typeface="小塚ゴシック Pro B" pitchFamily="34" charset="-128"/>
              </a:rPr>
              <a:t>　　</a:t>
            </a:r>
            <a:r>
              <a:rPr lang="ja-JP" altLang="en-US" sz="2954" dirty="0" smtClean="0">
                <a:latin typeface="小塚ゴシック Pro B" pitchFamily="34" charset="-128"/>
                <a:ea typeface="小塚ゴシック Pro B" pitchFamily="34" charset="-128"/>
              </a:rPr>
              <a:t>　　　　　</a:t>
            </a:r>
            <a:r>
              <a:rPr lang="ja-JP" altLang="en-US" sz="2954" dirty="0" err="1" smtClean="0">
                <a:latin typeface="小塚ゴシック Pro B" pitchFamily="34" charset="-128"/>
                <a:ea typeface="小塚ゴシック Pro B" pitchFamily="34" charset="-128"/>
              </a:rPr>
              <a:t>ｰ</a:t>
            </a:r>
            <a:r>
              <a:rPr lang="ja-JP" altLang="en-US" sz="2954" dirty="0" smtClean="0">
                <a:latin typeface="小塚ゴシック Pro B" pitchFamily="34" charset="-128"/>
                <a:ea typeface="小塚ゴシック Pro B" pitchFamily="34" charset="-128"/>
              </a:rPr>
              <a:t> 乳がん</a:t>
            </a:r>
            <a:r>
              <a:rPr lang="ja-JP" altLang="en-US" sz="2954" dirty="0">
                <a:latin typeface="小塚ゴシック Pro B" pitchFamily="34" charset="-128"/>
                <a:ea typeface="小塚ゴシック Pro B" pitchFamily="34" charset="-128"/>
              </a:rPr>
              <a:t>体験者の語りに焦点をあてて</a:t>
            </a:r>
            <a:r>
              <a:rPr lang="en-US" altLang="ja-JP" sz="2954" dirty="0">
                <a:latin typeface="小塚ゴシック Pro B" pitchFamily="34" charset="-128"/>
                <a:ea typeface="小塚ゴシック Pro B" pitchFamily="34" charset="-128"/>
              </a:rPr>
              <a:t/>
            </a:r>
            <a:br>
              <a:rPr lang="en-US" altLang="ja-JP" sz="2954" dirty="0">
                <a:latin typeface="小塚ゴシック Pro B" pitchFamily="34" charset="-128"/>
                <a:ea typeface="小塚ゴシック Pro B" pitchFamily="34" charset="-128"/>
              </a:rPr>
            </a:br>
            <a:endParaRPr sz="2954" dirty="0">
              <a:latin typeface="小塚ゴシック Pro B" pitchFamily="34" charset="-128"/>
              <a:ea typeface="小塚ゴシック Pro B" pitchFamily="34" charset="-128"/>
            </a:endParaRPr>
          </a:p>
        </p:txBody>
      </p:sp>
      <p:sp>
        <p:nvSpPr>
          <p:cNvPr id="3" name="サブタイトル 2"/>
          <p:cNvSpPr>
            <a:spLocks noGrp="1"/>
          </p:cNvSpPr>
          <p:nvPr>
            <p:ph type="subTitle" idx="1"/>
          </p:nvPr>
        </p:nvSpPr>
        <p:spPr>
          <a:xfrm>
            <a:off x="672133" y="4691909"/>
            <a:ext cx="6400800" cy="410079"/>
          </a:xfrm>
        </p:spPr>
        <p:txBody>
          <a:bodyPr>
            <a:normAutofit/>
          </a:bodyPr>
          <a:lstStyle/>
          <a:p>
            <a:pPr algn="l"/>
            <a:endParaRPr lang="ja-JP" altLang="en-US" sz="1939" dirty="0">
              <a:solidFill>
                <a:schemeClr val="tx1"/>
              </a:solidFill>
              <a:latin typeface="小塚ゴシック Pro M" pitchFamily="34" charset="-128"/>
              <a:ea typeface="小塚ゴシック Pro M" pitchFamily="34" charset="-128"/>
            </a:endParaRPr>
          </a:p>
          <a:p>
            <a:pPr algn="l"/>
            <a:endParaRPr lang="ja-JP" altLang="en-US" sz="1108" dirty="0">
              <a:latin typeface="小塚ゴシック Pro M" pitchFamily="34" charset="-128"/>
              <a:ea typeface="小塚ゴシック Pro M" pitchFamily="34" charset="-128"/>
            </a:endParaRPr>
          </a:p>
        </p:txBody>
      </p:sp>
      <p:sp>
        <p:nvSpPr>
          <p:cNvPr id="8" name="社名"/>
          <p:cNvSpPr txBox="1"/>
          <p:nvPr/>
        </p:nvSpPr>
        <p:spPr>
          <a:xfrm>
            <a:off x="539552" y="5954821"/>
            <a:ext cx="279244" cy="262829"/>
          </a:xfrm>
          <a:prstGeom prst="rect">
            <a:avLst/>
          </a:prstGeom>
          <a:noFill/>
        </p:spPr>
        <p:txBody>
          <a:bodyPr wrap="none" rtlCol="0">
            <a:spAutoFit/>
          </a:bodyPr>
          <a:lstStyle/>
          <a:p>
            <a:r>
              <a:rPr lang="zh-CN" altLang="en-US" sz="1108" dirty="0">
                <a:latin typeface="小塚ゴシック Pro M" pitchFamily="34" charset="-128"/>
                <a:ea typeface="小塚ゴシック Pro M" pitchFamily="34" charset="-128"/>
              </a:rPr>
              <a:t>　</a:t>
            </a:r>
            <a:endParaRPr lang="ja-JP" altLang="en-US" sz="1108" dirty="0">
              <a:latin typeface="小塚ゴシック Pro M" pitchFamily="34" charset="-128"/>
              <a:ea typeface="小塚ゴシック Pro M" pitchFamily="34" charset="-128"/>
            </a:endParaRPr>
          </a:p>
        </p:txBody>
      </p:sp>
      <p:sp>
        <p:nvSpPr>
          <p:cNvPr id="2" name="正方形/長方形 1"/>
          <p:cNvSpPr/>
          <p:nvPr/>
        </p:nvSpPr>
        <p:spPr>
          <a:xfrm>
            <a:off x="490870" y="495493"/>
            <a:ext cx="5809322" cy="53175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2000" dirty="0" smtClean="0"/>
              <a:t>第</a:t>
            </a:r>
            <a:r>
              <a:rPr lang="en-US" altLang="ja-JP" sz="2000" dirty="0" smtClean="0"/>
              <a:t>36</a:t>
            </a:r>
            <a:r>
              <a:rPr lang="ja-JP" altLang="en-US" sz="2000" dirty="0" smtClean="0"/>
              <a:t>回　日本</a:t>
            </a:r>
            <a:r>
              <a:rPr lang="ja-JP" altLang="en-US" sz="2000" dirty="0"/>
              <a:t>看護科学学会学術集会　交流集会</a:t>
            </a:r>
          </a:p>
        </p:txBody>
      </p:sp>
      <p:sp>
        <p:nvSpPr>
          <p:cNvPr id="5" name="テキスト ボックス 4"/>
          <p:cNvSpPr txBox="1"/>
          <p:nvPr/>
        </p:nvSpPr>
        <p:spPr>
          <a:xfrm>
            <a:off x="539552" y="3022899"/>
            <a:ext cx="8062154" cy="1274195"/>
          </a:xfrm>
          <a:prstGeom prst="rect">
            <a:avLst/>
          </a:prstGeom>
          <a:noFill/>
        </p:spPr>
        <p:txBody>
          <a:bodyPr wrap="square" rtlCol="0">
            <a:spAutoFit/>
          </a:bodyPr>
          <a:lstStyle/>
          <a:p>
            <a:pPr>
              <a:lnSpc>
                <a:spcPct val="120000"/>
              </a:lnSpc>
            </a:pPr>
            <a:r>
              <a:rPr kumimoji="1" lang="ja-JP" altLang="en-US" sz="3200" b="1" u="sng" dirty="0" smtClean="0">
                <a:solidFill>
                  <a:srgbClr val="002060"/>
                </a:solidFill>
              </a:rPr>
              <a:t>４．乳がん闘病記の分析からみえた</a:t>
            </a:r>
            <a:endParaRPr kumimoji="1" lang="en-US" altLang="ja-JP" sz="3200" b="1" u="sng" dirty="0" smtClean="0">
              <a:solidFill>
                <a:srgbClr val="002060"/>
              </a:solidFill>
            </a:endParaRPr>
          </a:p>
          <a:p>
            <a:pPr>
              <a:lnSpc>
                <a:spcPct val="120000"/>
              </a:lnSpc>
            </a:pPr>
            <a:r>
              <a:rPr kumimoji="1" lang="ja-JP" altLang="en-US" sz="3200" b="1" dirty="0" smtClean="0"/>
              <a:t>　　　　　　　　</a:t>
            </a:r>
            <a:r>
              <a:rPr kumimoji="1" lang="ja-JP" altLang="en-US" sz="3200" b="1" u="sng" dirty="0" smtClean="0">
                <a:solidFill>
                  <a:srgbClr val="002060"/>
                </a:solidFill>
              </a:rPr>
              <a:t>病い体験がもたらす肯定的変化</a:t>
            </a:r>
            <a:endParaRPr kumimoji="1" lang="ja-JP" altLang="en-US" sz="3200" b="1" u="sng" dirty="0">
              <a:solidFill>
                <a:srgbClr val="002060"/>
              </a:solidFill>
            </a:endParaRPr>
          </a:p>
        </p:txBody>
      </p:sp>
      <p:sp>
        <p:nvSpPr>
          <p:cNvPr id="10" name="正方形/長方形 9"/>
          <p:cNvSpPr/>
          <p:nvPr/>
        </p:nvSpPr>
        <p:spPr>
          <a:xfrm>
            <a:off x="0" y="5532210"/>
            <a:ext cx="9135652" cy="121892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800" dirty="0" smtClean="0">
                <a:solidFill>
                  <a:prstClr val="black"/>
                </a:solidFill>
              </a:rPr>
              <a:t>仲田みぎわ</a:t>
            </a:r>
            <a:endParaRPr lang="en-US" altLang="ja-JP" sz="2800" dirty="0" smtClean="0">
              <a:solidFill>
                <a:prstClr val="black"/>
              </a:solidFill>
            </a:endParaRPr>
          </a:p>
          <a:p>
            <a:pPr algn="ctr">
              <a:spcBef>
                <a:spcPts val="600"/>
              </a:spcBef>
            </a:pPr>
            <a:r>
              <a:rPr lang="ja-JP" altLang="en-US" sz="2800" dirty="0" smtClean="0">
                <a:solidFill>
                  <a:prstClr val="black"/>
                </a:solidFill>
              </a:rPr>
              <a:t>札幌医科大学保健医療学部　</a:t>
            </a:r>
            <a:endParaRPr lang="ja-JP" altLang="en-US" sz="2800" dirty="0">
              <a:solidFill>
                <a:prstClr val="black"/>
              </a:solidFill>
            </a:endParaRPr>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18</a:t>
            </a:fld>
            <a:endParaRPr kumimoji="1" lang="ja-JP" altLang="en-US"/>
          </a:p>
        </p:txBody>
      </p:sp>
    </p:spTree>
    <p:extLst>
      <p:ext uri="{BB962C8B-B14F-4D97-AF65-F5344CB8AC3E}">
        <p14:creationId xmlns:p14="http://schemas.microsoft.com/office/powerpoint/2010/main" val="1100808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7" name="コンテンツ プレースホルダー 2"/>
          <p:cNvSpPr txBox="1">
            <a:spLocks/>
          </p:cNvSpPr>
          <p:nvPr/>
        </p:nvSpPr>
        <p:spPr bwMode="auto">
          <a:xfrm>
            <a:off x="251520" y="1315650"/>
            <a:ext cx="8424937" cy="261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000"/>
              </a:spcBef>
              <a:spcAft>
                <a:spcPct val="0"/>
              </a:spcAft>
              <a:buClrTx/>
              <a:buSzTx/>
              <a:buNone/>
              <a:tabLst/>
              <a:defRPr/>
            </a:pPr>
            <a:r>
              <a:rPr kumimoji="1" lang="ja-JP" altLang="en-US"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rPr>
              <a:t>  </a:t>
            </a:r>
            <a:endParaRPr kumimoji="1" lang="en-US" altLang="ja-JP"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20000"/>
              </a:lnSpc>
              <a:spcBef>
                <a:spcPts val="1000"/>
              </a:spcBef>
              <a:spcAft>
                <a:spcPct val="0"/>
              </a:spcAft>
              <a:buClrTx/>
              <a:buSzTx/>
              <a:buNone/>
              <a:tabLst/>
              <a:defRPr/>
            </a:pPr>
            <a:r>
              <a:rPr kumimoji="1" lang="ja-JP" altLang="en-US"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rPr>
              <a:t>日本の乳がんの闘病記から、病いによる肯定的変化を明らかに し、病いとともにある当事者の語り（記述）に注目することの意味を検討する。</a:t>
            </a:r>
            <a:endParaRPr kumimoji="1" lang="en-US" altLang="ja-JP"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ts val="1000"/>
              </a:spcBef>
              <a:spcAft>
                <a:spcPct val="0"/>
              </a:spcAft>
              <a:buClrTx/>
              <a:buSzTx/>
              <a:buNone/>
              <a:tabLst/>
              <a:defRPr/>
            </a:pPr>
            <a:r>
              <a:rPr kumimoji="1" lang="ja-JP" altLang="en-US"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rPr>
              <a:t>　</a:t>
            </a:r>
            <a:endParaRPr kumimoji="1" lang="en-US" altLang="ja-JP"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1403648" y="448758"/>
            <a:ext cx="6336704" cy="646331"/>
          </a:xfrm>
          <a:prstGeom prst="rect">
            <a:avLst/>
          </a:prstGeom>
          <a:noFill/>
        </p:spPr>
        <p:txBody>
          <a:bodyPr wrap="square" rtlCol="0">
            <a:spAutoFit/>
          </a:bodyPr>
          <a:lstStyle/>
          <a:p>
            <a:pPr algn="ctr"/>
            <a:r>
              <a:rPr kumimoji="1" lang="ja-JP" altLang="en-US" sz="3600" dirty="0" smtClean="0"/>
              <a:t>目　的</a:t>
            </a:r>
            <a:endParaRPr kumimoji="1" lang="ja-JP" altLang="en-US" sz="3600" dirty="0"/>
          </a:p>
        </p:txBody>
      </p:sp>
      <p:pic>
        <p:nvPicPr>
          <p:cNvPr id="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7453">
            <a:off x="6047076" y="3728157"/>
            <a:ext cx="1399623" cy="215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絵門ゆう子のがんとゆっくり日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57048">
            <a:off x="4786087" y="3698214"/>
            <a:ext cx="1368514" cy="2128479"/>
          </a:xfrm>
          <a:prstGeom prst="rect">
            <a:avLst/>
          </a:prstGeom>
          <a:ln>
            <a:noFill/>
          </a:ln>
          <a:effectLst>
            <a:outerShdw blurRad="292100" dist="2032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0A019C72-65A2-42B7-BE63-268E2F77D979}" type="slidenum">
              <a:rPr kumimoji="1" lang="ja-JP" altLang="en-US" smtClean="0"/>
              <a:t>19</a:t>
            </a:fld>
            <a:endParaRPr kumimoji="1" lang="ja-JP" altLang="en-US"/>
          </a:p>
        </p:txBody>
      </p:sp>
    </p:spTree>
    <p:extLst>
      <p:ext uri="{BB962C8B-B14F-4D97-AF65-F5344CB8AC3E}">
        <p14:creationId xmlns:p14="http://schemas.microsoft.com/office/powerpoint/2010/main" val="37033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837" y="195435"/>
            <a:ext cx="8229600" cy="465282"/>
          </a:xfrm>
        </p:spPr>
        <p:txBody>
          <a:bodyPr>
            <a:noAutofit/>
          </a:bodyPr>
          <a:lstStyle/>
          <a:p>
            <a:pPr algn="l"/>
            <a:r>
              <a:rPr lang="ja-JP" altLang="en-US" sz="2800" dirty="0">
                <a:latin typeface="小塚ゴシック Pro B" pitchFamily="34" charset="-128"/>
                <a:ea typeface="小塚ゴシック Pro B" pitchFamily="34" charset="-128"/>
              </a:rPr>
              <a:t>　</a:t>
            </a:r>
            <a:r>
              <a:rPr lang="ja-JP" altLang="en-US" sz="2800" dirty="0" smtClean="0">
                <a:latin typeface="小塚ゴシック Pro B" pitchFamily="34" charset="-128"/>
                <a:ea typeface="小塚ゴシック Pro B" pitchFamily="34" charset="-128"/>
              </a:rPr>
              <a:t>　交流セッションの趣旨</a:t>
            </a:r>
            <a:endParaRPr lang="ja-JP" altLang="en-US" sz="2800" dirty="0">
              <a:latin typeface="小塚ゴシック Pro B" pitchFamily="34" charset="-128"/>
              <a:ea typeface="小塚ゴシック Pro B" pitchFamily="34" charset="-128"/>
            </a:endParaRPr>
          </a:p>
        </p:txBody>
      </p:sp>
      <p:sp>
        <p:nvSpPr>
          <p:cNvPr id="3" name="正方形/長方形 2"/>
          <p:cNvSpPr/>
          <p:nvPr/>
        </p:nvSpPr>
        <p:spPr>
          <a:xfrm>
            <a:off x="210184" y="1268760"/>
            <a:ext cx="8754303" cy="53610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ja-JP" altLang="ja-JP" sz="2800" dirty="0"/>
          </a:p>
        </p:txBody>
      </p:sp>
      <p:sp>
        <p:nvSpPr>
          <p:cNvPr id="9" name="正方形/長方形 8"/>
          <p:cNvSpPr/>
          <p:nvPr/>
        </p:nvSpPr>
        <p:spPr>
          <a:xfrm>
            <a:off x="179512" y="1268760"/>
            <a:ext cx="8754303" cy="53610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ja-JP" altLang="ja-JP" sz="2800" dirty="0"/>
          </a:p>
        </p:txBody>
      </p:sp>
      <p:pic>
        <p:nvPicPr>
          <p:cNvPr id="12" name="図 11"/>
          <p:cNvPicPr>
            <a:picLocks noChangeAspect="1"/>
          </p:cNvPicPr>
          <p:nvPr/>
        </p:nvPicPr>
        <p:blipFill>
          <a:blip r:embed="rId2"/>
          <a:stretch>
            <a:fillRect/>
          </a:stretch>
        </p:blipFill>
        <p:spPr>
          <a:xfrm>
            <a:off x="15244" y="1805145"/>
            <a:ext cx="4567684" cy="4402879"/>
          </a:xfrm>
          <a:prstGeom prst="rect">
            <a:avLst/>
          </a:prstGeom>
        </p:spPr>
      </p:pic>
      <p:sp>
        <p:nvSpPr>
          <p:cNvPr id="14" name="正方形/長方形 13"/>
          <p:cNvSpPr/>
          <p:nvPr/>
        </p:nvSpPr>
        <p:spPr>
          <a:xfrm>
            <a:off x="93838" y="6257662"/>
            <a:ext cx="4493498" cy="5202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smtClean="0"/>
              <a:t>国立研究開発法人　国立がん研究センター　</a:t>
            </a:r>
            <a:r>
              <a:rPr lang="en-US" altLang="ja-JP" sz="1100" dirty="0" smtClean="0"/>
              <a:t>2015</a:t>
            </a:r>
            <a:r>
              <a:rPr lang="ja-JP" altLang="en-US" sz="1100" dirty="0" smtClean="0"/>
              <a:t>年がん統計予測</a:t>
            </a:r>
            <a:r>
              <a:rPr lang="en-US" altLang="ja-JP" sz="1100" dirty="0" smtClean="0"/>
              <a:t>http</a:t>
            </a:r>
            <a:r>
              <a:rPr lang="en-US" altLang="ja-JP" sz="1100" dirty="0"/>
              <a:t>://www.ncc.go.jp/jp/information/press_release_20150428.html</a:t>
            </a:r>
            <a:endParaRPr kumimoji="1" lang="ja-JP" altLang="en-US" sz="1100" dirty="0"/>
          </a:p>
        </p:txBody>
      </p:sp>
      <p:sp>
        <p:nvSpPr>
          <p:cNvPr id="16" name="強調線吹き出し 1 (枠付き) 15"/>
          <p:cNvSpPr/>
          <p:nvPr/>
        </p:nvSpPr>
        <p:spPr>
          <a:xfrm>
            <a:off x="755576" y="2348880"/>
            <a:ext cx="936104" cy="504056"/>
          </a:xfrm>
          <a:prstGeom prst="accentBorderCallout1">
            <a:avLst>
              <a:gd name="adj1" fmla="val 18750"/>
              <a:gd name="adj2" fmla="val -8333"/>
              <a:gd name="adj3" fmla="val 439455"/>
              <a:gd name="adj4" fmla="val 1027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女性では</a:t>
            </a:r>
            <a:r>
              <a:rPr kumimoji="1" lang="en-US" altLang="ja-JP" dirty="0" smtClean="0"/>
              <a:t>1</a:t>
            </a:r>
            <a:r>
              <a:rPr kumimoji="1" lang="ja-JP" altLang="en-US" dirty="0" smtClean="0"/>
              <a:t>位</a:t>
            </a:r>
            <a:endParaRPr kumimoji="1" lang="ja-JP" altLang="en-US" dirty="0"/>
          </a:p>
        </p:txBody>
      </p:sp>
      <p:sp>
        <p:nvSpPr>
          <p:cNvPr id="21" name="正方形/長方形 20"/>
          <p:cNvSpPr/>
          <p:nvPr/>
        </p:nvSpPr>
        <p:spPr>
          <a:xfrm>
            <a:off x="143605" y="953460"/>
            <a:ext cx="5009886" cy="8327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smtClean="0"/>
              <a:t>・</a:t>
            </a:r>
            <a:endParaRPr lang="en-US" altLang="ja-JP" dirty="0" smtClean="0"/>
          </a:p>
          <a:p>
            <a:r>
              <a:rPr kumimoji="1" lang="ja-JP" altLang="en-US" sz="2400" dirty="0" smtClean="0"/>
              <a:t>・乳がんは女性のがん罹患率</a:t>
            </a:r>
            <a:r>
              <a:rPr kumimoji="1" lang="en-US" altLang="ja-JP" sz="2400" dirty="0" smtClean="0"/>
              <a:t>1</a:t>
            </a:r>
            <a:r>
              <a:rPr kumimoji="1" lang="ja-JP" altLang="en-US" sz="2400" dirty="0" smtClean="0"/>
              <a:t>位</a:t>
            </a:r>
            <a:endParaRPr kumimoji="1" lang="en-US" altLang="ja-JP" sz="2400" dirty="0" smtClean="0"/>
          </a:p>
          <a:p>
            <a:r>
              <a:rPr lang="ja-JP" altLang="en-US" sz="2400" dirty="0"/>
              <a:t>・</a:t>
            </a:r>
            <a:r>
              <a:rPr lang="en-US" altLang="ja-JP" sz="2400" dirty="0" smtClean="0"/>
              <a:t>QOL</a:t>
            </a:r>
            <a:r>
              <a:rPr lang="ja-JP" altLang="en-US" sz="2400" dirty="0" smtClean="0"/>
              <a:t>の低下の要因：「痛み</a:t>
            </a:r>
            <a:r>
              <a:rPr lang="en-US" altLang="ja-JP" sz="2400" dirty="0" smtClean="0"/>
              <a:t>/</a:t>
            </a:r>
            <a:r>
              <a:rPr lang="ja-JP" altLang="en-US" sz="2400" dirty="0" smtClean="0"/>
              <a:t>苦痛」</a:t>
            </a:r>
            <a:endParaRPr kumimoji="1" lang="en-US" altLang="ja-JP" sz="2400" dirty="0" smtClean="0"/>
          </a:p>
          <a:p>
            <a:pPr algn="ctr"/>
            <a:endParaRPr kumimoji="1" lang="ja-JP" altLang="en-US" dirty="0"/>
          </a:p>
        </p:txBody>
      </p:sp>
      <p:sp>
        <p:nvSpPr>
          <p:cNvPr id="23" name="正方形/長方形 22"/>
          <p:cNvSpPr/>
          <p:nvPr/>
        </p:nvSpPr>
        <p:spPr>
          <a:xfrm>
            <a:off x="5652120" y="857758"/>
            <a:ext cx="2982999" cy="852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「痛み」「苦痛」の緩和を目的に研究</a:t>
            </a:r>
            <a:endParaRPr kumimoji="1" lang="ja-JP" altLang="en-US" sz="2400" dirty="0"/>
          </a:p>
        </p:txBody>
      </p:sp>
      <p:sp>
        <p:nvSpPr>
          <p:cNvPr id="25" name="正方形/長方形 24"/>
          <p:cNvSpPr/>
          <p:nvPr/>
        </p:nvSpPr>
        <p:spPr>
          <a:xfrm>
            <a:off x="4729684" y="1854783"/>
            <a:ext cx="4307320" cy="49231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altLang="ja-JP" dirty="0" smtClean="0"/>
          </a:p>
          <a:p>
            <a:endParaRPr lang="en-US" altLang="ja-JP" sz="2400" dirty="0" smtClean="0"/>
          </a:p>
          <a:p>
            <a:r>
              <a:rPr lang="ja-JP" altLang="en-US" sz="2400" dirty="0" smtClean="0"/>
              <a:t>　　　</a:t>
            </a:r>
            <a:r>
              <a:rPr lang="ja-JP" altLang="ja-JP" sz="2400" dirty="0" smtClean="0"/>
              <a:t>体験者</a:t>
            </a:r>
            <a:r>
              <a:rPr lang="ja-JP" altLang="ja-JP" sz="2400" dirty="0"/>
              <a:t>自身の</a:t>
            </a:r>
            <a:r>
              <a:rPr lang="ja-JP" altLang="ja-JP" sz="2400" dirty="0" smtClean="0"/>
              <a:t>語り</a:t>
            </a:r>
            <a:r>
              <a:rPr lang="ja-JP" altLang="en-US" sz="2400" dirty="0" smtClean="0"/>
              <a:t>に着目</a:t>
            </a:r>
            <a:endParaRPr lang="en-US" altLang="ja-JP" sz="2400" dirty="0" smtClean="0"/>
          </a:p>
          <a:p>
            <a:endParaRPr lang="en-US" altLang="ja-JP" sz="2400" dirty="0" smtClean="0"/>
          </a:p>
          <a:p>
            <a:r>
              <a:rPr lang="ja-JP" altLang="ja-JP" sz="2400" dirty="0" smtClean="0"/>
              <a:t>がん</a:t>
            </a:r>
            <a:r>
              <a:rPr lang="ja-JP" altLang="ja-JP" sz="2400" dirty="0"/>
              <a:t>と共に生きることの身体的・</a:t>
            </a:r>
            <a:r>
              <a:rPr lang="ja-JP" altLang="ja-JP" sz="2400" dirty="0" smtClean="0"/>
              <a:t>心理的</a:t>
            </a:r>
            <a:r>
              <a:rPr lang="ja-JP" altLang="en-US" sz="2400" dirty="0" smtClean="0"/>
              <a:t>苦痛の</a:t>
            </a:r>
            <a:r>
              <a:rPr lang="ja-JP" altLang="ja-JP" sz="2400" dirty="0" smtClean="0"/>
              <a:t>様相</a:t>
            </a:r>
            <a:r>
              <a:rPr lang="ja-JP" altLang="ja-JP" sz="2400" dirty="0"/>
              <a:t>の</a:t>
            </a:r>
            <a:r>
              <a:rPr lang="ja-JP" altLang="ja-JP" sz="2400" dirty="0" smtClean="0"/>
              <a:t>実際</a:t>
            </a:r>
            <a:r>
              <a:rPr lang="ja-JP" altLang="en-US" sz="2400" dirty="0" smtClean="0"/>
              <a:t>を知り、</a:t>
            </a:r>
            <a:r>
              <a:rPr lang="ja-JP" altLang="ja-JP" sz="2400" dirty="0" smtClean="0"/>
              <a:t>援助</a:t>
            </a:r>
            <a:r>
              <a:rPr lang="ja-JP" altLang="ja-JP" sz="2400" dirty="0"/>
              <a:t>のヒントを</a:t>
            </a:r>
            <a:r>
              <a:rPr lang="ja-JP" altLang="ja-JP" sz="2400" dirty="0" smtClean="0"/>
              <a:t>得る</a:t>
            </a:r>
            <a:r>
              <a:rPr lang="ja-JP" altLang="en-US" sz="2400" dirty="0" smtClean="0"/>
              <a:t>。</a:t>
            </a:r>
            <a:endParaRPr lang="en-US" altLang="ja-JP" sz="2400" dirty="0" smtClean="0"/>
          </a:p>
          <a:p>
            <a:endParaRPr lang="en-US" altLang="ja-JP" sz="2400" dirty="0"/>
          </a:p>
          <a:p>
            <a:endParaRPr lang="en-US" altLang="ja-JP" sz="2400" dirty="0"/>
          </a:p>
          <a:p>
            <a:endParaRPr lang="en-US" altLang="ja-JP" sz="2400" dirty="0" smtClean="0">
              <a:solidFill>
                <a:schemeClr val="tx1"/>
              </a:solidFill>
            </a:endParaRPr>
          </a:p>
          <a:p>
            <a:r>
              <a:rPr lang="ja-JP" altLang="ja-JP" sz="2400" dirty="0" smtClean="0">
                <a:solidFill>
                  <a:schemeClr val="tx1"/>
                </a:solidFill>
              </a:rPr>
              <a:t>乳がん</a:t>
            </a:r>
            <a:r>
              <a:rPr lang="ja-JP" altLang="ja-JP" sz="2400" dirty="0">
                <a:solidFill>
                  <a:schemeClr val="tx1"/>
                </a:solidFill>
              </a:rPr>
              <a:t>体験者の語りに焦点を当てて、患者の語りに耳を傾けることの必要性と可能性について、参加者の皆さまと検討したいと考えて</a:t>
            </a:r>
            <a:r>
              <a:rPr lang="ja-JP" altLang="ja-JP" sz="2400" dirty="0" smtClean="0">
                <a:solidFill>
                  <a:schemeClr val="tx1"/>
                </a:solidFill>
              </a:rPr>
              <a:t>い</a:t>
            </a:r>
            <a:r>
              <a:rPr lang="ja-JP" altLang="en-US" sz="2400" dirty="0" smtClean="0">
                <a:solidFill>
                  <a:schemeClr val="tx1"/>
                </a:solidFill>
              </a:rPr>
              <a:t>ます。</a:t>
            </a:r>
            <a:endParaRPr lang="ja-JP" altLang="ja-JP" sz="2400" dirty="0">
              <a:solidFill>
                <a:schemeClr val="tx1"/>
              </a:solidFill>
            </a:endParaRPr>
          </a:p>
          <a:p>
            <a:endParaRPr lang="en-US" altLang="ja-JP" dirty="0" smtClean="0"/>
          </a:p>
          <a:p>
            <a:endParaRPr lang="ja-JP" altLang="en-US" dirty="0"/>
          </a:p>
        </p:txBody>
      </p:sp>
      <p:sp>
        <p:nvSpPr>
          <p:cNvPr id="27" name="右矢印 26"/>
          <p:cNvSpPr/>
          <p:nvPr/>
        </p:nvSpPr>
        <p:spPr>
          <a:xfrm>
            <a:off x="5004048" y="1169484"/>
            <a:ext cx="648072" cy="387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6750708" y="1709547"/>
            <a:ext cx="576064" cy="301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雲形吹き出し 28"/>
          <p:cNvSpPr/>
          <p:nvPr/>
        </p:nvSpPr>
        <p:spPr>
          <a:xfrm>
            <a:off x="4644008" y="4077072"/>
            <a:ext cx="2592288" cy="79208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交流セッションでは</a:t>
            </a:r>
            <a:endParaRPr kumimoji="1" lang="ja-JP" altLang="en-US" dirty="0"/>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2</a:t>
            </a:fld>
            <a:endParaRPr kumimoji="1" lang="ja-JP" altLang="en-US"/>
          </a:p>
        </p:txBody>
      </p:sp>
    </p:spTree>
    <p:extLst>
      <p:ext uri="{BB962C8B-B14F-4D97-AF65-F5344CB8AC3E}">
        <p14:creationId xmlns:p14="http://schemas.microsoft.com/office/powerpoint/2010/main" val="2955281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方　法　　</a:t>
            </a:r>
            <a:endParaRPr lang="ja-JP" altLang="en-US" sz="3600" dirty="0">
              <a:latin typeface="小塚ゴシック Pro B" pitchFamily="34" charset="-128"/>
              <a:ea typeface="小塚ゴシック Pro B" pitchFamily="34" charset="-128"/>
            </a:endParaRPr>
          </a:p>
        </p:txBody>
      </p:sp>
      <p:sp>
        <p:nvSpPr>
          <p:cNvPr id="7" name="コンテンツ プレースホルダー 2"/>
          <p:cNvSpPr txBox="1">
            <a:spLocks/>
          </p:cNvSpPr>
          <p:nvPr/>
        </p:nvSpPr>
        <p:spPr bwMode="auto">
          <a:xfrm>
            <a:off x="251520" y="1334445"/>
            <a:ext cx="8640960" cy="52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22313" marR="0" lvl="0" indent="-722313" algn="l" defTabSz="806450" rtl="0" eaLnBrk="0" fontAlgn="base" latinLnBrk="0" hangingPunct="0">
              <a:lnSpc>
                <a:spcPct val="100000"/>
              </a:lnSpc>
              <a:spcBef>
                <a:spcPts val="600"/>
              </a:spcBef>
              <a:spcAft>
                <a:spcPct val="0"/>
              </a:spcAft>
              <a:buClrTx/>
              <a:buSzTx/>
              <a:buNone/>
              <a:tabLst/>
              <a:defRPr/>
            </a:pP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［対象］</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web</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上の「闘病記専門古書店パラメディカ」で検索し入手できた</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2000</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年以降出版の乳がん闘病記</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105</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冊から、乳がん体験者本人が著者で日本人、他のがん腫を含まない、という基準で選択した</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83</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冊のうちの</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22</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冊。</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722313" marR="0" lvl="0" indent="-719138" algn="l" defTabSz="914400" rtl="0" eaLnBrk="0" fontAlgn="base" latinLnBrk="0" hangingPunct="0">
              <a:lnSpc>
                <a:spcPct val="100000"/>
              </a:lnSpc>
              <a:spcBef>
                <a:spcPts val="2400"/>
              </a:spcBef>
              <a:spcAft>
                <a:spcPct val="0"/>
              </a:spcAft>
              <a:buClrTx/>
              <a:buSzTx/>
              <a:buFont typeface="Arial" charset="0"/>
              <a:buNone/>
              <a:tabLst/>
              <a:defRPr/>
            </a:pP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［データ収集方法］</a:t>
            </a:r>
            <a:r>
              <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22</a:t>
            </a: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冊全編を読み、乳がん体験による肯定的変化と思われる文脈を抽出した。</a:t>
            </a:r>
            <a:endParaRPr kumimoji="1" lang="en-US" altLang="ja-JP"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722313" marR="0" lvl="0" indent="-722313" algn="l" defTabSz="722313" rtl="0" eaLnBrk="0" fontAlgn="base" latinLnBrk="0" hangingPunct="0">
              <a:lnSpc>
                <a:spcPct val="100000"/>
              </a:lnSpc>
              <a:spcBef>
                <a:spcPts val="2400"/>
              </a:spcBef>
              <a:spcAft>
                <a:spcPct val="0"/>
              </a:spcAft>
              <a:buClrTx/>
              <a:buSzTx/>
              <a:buFont typeface="Arial" charset="0"/>
              <a:buNone/>
              <a:tabLst/>
              <a:defRPr/>
            </a:pPr>
            <a:r>
              <a:rPr kumimoji="1" lang="ja-JP" altLang="en-US" sz="2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分析方法］抽出した文脈を要約、コード化し、コードの類似性に留意しながらサブカテゴリおよびカテゴリを生成した。分析過程において多分野の共同研究者が意見交換を行い、信頼性・妥当性の確保に努めた。</a:t>
            </a:r>
            <a:endParaRPr kumimoji="1" lang="en-US" altLang="ja-JP" sz="2700" b="0" i="0" u="none" strike="noStrike" kern="1200" cap="none" spc="0" normalizeH="0" baseline="0" noProof="0" dirty="0" smtClean="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20</a:t>
            </a:fld>
            <a:endParaRPr kumimoji="1" lang="ja-JP" altLang="en-US"/>
          </a:p>
        </p:txBody>
      </p:sp>
    </p:spTree>
    <p:extLst>
      <p:ext uri="{BB962C8B-B14F-4D97-AF65-F5344CB8AC3E}">
        <p14:creationId xmlns:p14="http://schemas.microsoft.com/office/powerpoint/2010/main" val="77879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3" name="正方形/長方形 2"/>
          <p:cNvSpPr/>
          <p:nvPr/>
        </p:nvSpPr>
        <p:spPr>
          <a:xfrm>
            <a:off x="287524" y="1916832"/>
            <a:ext cx="8568952" cy="3131114"/>
          </a:xfrm>
          <a:prstGeom prst="rect">
            <a:avLst/>
          </a:prstGeom>
        </p:spPr>
        <p:txBody>
          <a:bodyPr wrap="square">
            <a:spAutoFit/>
          </a:bodyPr>
          <a:lstStyle/>
          <a:p>
            <a:pPr lvl="0" eaLnBrk="0" fontAlgn="base" hangingPunct="0">
              <a:lnSpc>
                <a:spcPct val="90000"/>
              </a:lnSpc>
              <a:spcBef>
                <a:spcPts val="1400"/>
              </a:spcBef>
              <a:spcAft>
                <a:spcPct val="0"/>
              </a:spcAft>
              <a:defRPr/>
            </a:pPr>
            <a:r>
              <a:rPr lang="ja-JP" altLang="en-US" sz="2700" dirty="0" smtClean="0">
                <a:solidFill>
                  <a:sysClr val="windowText" lastClr="000000"/>
                </a:solidFill>
              </a:rPr>
              <a:t>［用語</a:t>
            </a:r>
            <a:r>
              <a:rPr lang="ja-JP" altLang="en-US" sz="2700" dirty="0">
                <a:solidFill>
                  <a:sysClr val="windowText" lastClr="000000"/>
                </a:solidFill>
              </a:rPr>
              <a:t>の</a:t>
            </a:r>
            <a:r>
              <a:rPr lang="ja-JP" altLang="en-US" sz="2700" dirty="0" smtClean="0">
                <a:solidFill>
                  <a:sysClr val="windowText" lastClr="000000"/>
                </a:solidFill>
              </a:rPr>
              <a:t>定義］</a:t>
            </a:r>
            <a:endParaRPr lang="en-US" altLang="ja-JP" sz="2700" dirty="0" smtClean="0">
              <a:solidFill>
                <a:sysClr val="windowText" lastClr="000000"/>
              </a:solidFill>
            </a:endParaRPr>
          </a:p>
          <a:p>
            <a:pPr lvl="0" eaLnBrk="0" fontAlgn="base" hangingPunct="0">
              <a:lnSpc>
                <a:spcPct val="90000"/>
              </a:lnSpc>
              <a:spcBef>
                <a:spcPts val="1400"/>
              </a:spcBef>
              <a:spcAft>
                <a:spcPct val="0"/>
              </a:spcAft>
              <a:defRPr/>
            </a:pPr>
            <a:r>
              <a:rPr lang="ja-JP" altLang="en-US" sz="2700" dirty="0">
                <a:solidFill>
                  <a:sysClr val="windowText" lastClr="000000"/>
                </a:solidFill>
              </a:rPr>
              <a:t>　</a:t>
            </a:r>
            <a:r>
              <a:rPr lang="ja-JP" altLang="en-US" sz="2700" dirty="0" smtClean="0">
                <a:solidFill>
                  <a:sysClr val="windowText" lastClr="000000"/>
                </a:solidFill>
              </a:rPr>
              <a:t>ベネフィットファインディング</a:t>
            </a:r>
            <a:r>
              <a:rPr lang="ja-JP" altLang="en-US" sz="2700" dirty="0">
                <a:solidFill>
                  <a:sysClr val="windowText" lastClr="000000"/>
                </a:solidFill>
              </a:rPr>
              <a:t>　</a:t>
            </a:r>
            <a:r>
              <a:rPr lang="en-US" altLang="ja-JP" sz="2700" dirty="0">
                <a:solidFill>
                  <a:sysClr val="windowText" lastClr="000000"/>
                </a:solidFill>
              </a:rPr>
              <a:t>Benefit Finding </a:t>
            </a:r>
            <a:r>
              <a:rPr lang="ja-JP" altLang="en-US" sz="2700" dirty="0">
                <a:solidFill>
                  <a:sysClr val="windowText" lastClr="000000"/>
                </a:solidFill>
              </a:rPr>
              <a:t>（以下ＢＦ）：</a:t>
            </a:r>
            <a:endParaRPr lang="en-US" altLang="ja-JP" sz="2700" dirty="0">
              <a:solidFill>
                <a:sysClr val="windowText" lastClr="000000"/>
              </a:solidFill>
            </a:endParaRPr>
          </a:p>
          <a:p>
            <a:pPr lvl="0" eaLnBrk="0" fontAlgn="base" hangingPunct="0">
              <a:lnSpc>
                <a:spcPct val="90000"/>
              </a:lnSpc>
              <a:spcBef>
                <a:spcPts val="600"/>
              </a:spcBef>
              <a:spcAft>
                <a:spcPct val="0"/>
              </a:spcAft>
              <a:defRPr/>
            </a:pPr>
            <a:r>
              <a:rPr lang="ja-JP" altLang="en-US" sz="2700" dirty="0">
                <a:solidFill>
                  <a:sysClr val="windowText" lastClr="000000"/>
                </a:solidFill>
              </a:rPr>
              <a:t>        </a:t>
            </a:r>
            <a:r>
              <a:rPr lang="ja-JP" altLang="en-US" sz="2700" dirty="0" smtClean="0">
                <a:solidFill>
                  <a:sysClr val="windowText" lastClr="000000"/>
                </a:solidFill>
              </a:rPr>
              <a:t>     </a:t>
            </a:r>
            <a:r>
              <a:rPr lang="ja-JP" altLang="en-US" sz="2700" dirty="0">
                <a:solidFill>
                  <a:sysClr val="windowText" lastClr="000000"/>
                </a:solidFill>
              </a:rPr>
              <a:t>病い体験により、肯定的な経験や変化を見出すこと</a:t>
            </a:r>
            <a:endParaRPr lang="en-US" altLang="ja-JP" sz="2700" dirty="0">
              <a:solidFill>
                <a:sysClr val="windowText" lastClr="000000"/>
              </a:solidFill>
            </a:endParaRPr>
          </a:p>
          <a:p>
            <a:pPr marL="228600" lvl="0" indent="-228600" eaLnBrk="0" fontAlgn="base" hangingPunct="0">
              <a:lnSpc>
                <a:spcPct val="90000"/>
              </a:lnSpc>
              <a:spcBef>
                <a:spcPts val="1400"/>
              </a:spcBef>
              <a:spcAft>
                <a:spcPct val="0"/>
              </a:spcAft>
              <a:buFont typeface="Arial" charset="0"/>
              <a:buChar char="•"/>
              <a:defRPr/>
            </a:pPr>
            <a:endParaRPr lang="en-US" altLang="ja-JP" sz="2700" dirty="0" smtClean="0">
              <a:solidFill>
                <a:sysClr val="windowText" lastClr="000000"/>
              </a:solidFill>
            </a:endParaRPr>
          </a:p>
          <a:p>
            <a:pPr lvl="0" eaLnBrk="0" fontAlgn="base" hangingPunct="0">
              <a:lnSpc>
                <a:spcPct val="90000"/>
              </a:lnSpc>
              <a:spcBef>
                <a:spcPts val="1400"/>
              </a:spcBef>
              <a:spcAft>
                <a:spcPct val="0"/>
              </a:spcAft>
              <a:defRPr/>
            </a:pPr>
            <a:r>
              <a:rPr lang="ja-JP" altLang="en-US" sz="2700" dirty="0" smtClean="0">
                <a:solidFill>
                  <a:sysClr val="windowText" lastClr="000000"/>
                </a:solidFill>
              </a:rPr>
              <a:t>［倫理的配慮］</a:t>
            </a:r>
            <a:endParaRPr lang="en-US" altLang="ja-JP" sz="2700" dirty="0" smtClean="0">
              <a:solidFill>
                <a:sysClr val="windowText" lastClr="000000"/>
              </a:solidFill>
            </a:endParaRPr>
          </a:p>
          <a:p>
            <a:pPr lvl="0" eaLnBrk="0" fontAlgn="base" hangingPunct="0">
              <a:lnSpc>
                <a:spcPct val="90000"/>
              </a:lnSpc>
              <a:spcBef>
                <a:spcPts val="1400"/>
              </a:spcBef>
              <a:spcAft>
                <a:spcPct val="0"/>
              </a:spcAft>
              <a:defRPr/>
            </a:pPr>
            <a:r>
              <a:rPr lang="ja-JP" altLang="en-US" sz="2700" dirty="0" smtClean="0">
                <a:solidFill>
                  <a:sysClr val="windowText" lastClr="000000"/>
                </a:solidFill>
              </a:rPr>
              <a:t>　　　　　著作権を侵害しないよう細心の配慮を行った。</a:t>
            </a:r>
            <a:endParaRPr lang="en-US" altLang="ja-JP" sz="2700" dirty="0" smtClean="0">
              <a:solidFill>
                <a:sysClr val="windowText" lastClr="000000"/>
              </a:solidFill>
            </a:endParaRPr>
          </a:p>
        </p:txBody>
      </p:sp>
      <p:sp>
        <p:nvSpPr>
          <p:cNvPr id="4" name="タイトル 3"/>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0A019C72-65A2-42B7-BE63-268E2F77D979}" type="slidenum">
              <a:rPr kumimoji="1" lang="ja-JP" altLang="en-US" smtClean="0"/>
              <a:t>21</a:t>
            </a:fld>
            <a:endParaRPr kumimoji="1" lang="ja-JP" altLang="en-US"/>
          </a:p>
        </p:txBody>
      </p:sp>
    </p:spTree>
    <p:extLst>
      <p:ext uri="{BB962C8B-B14F-4D97-AF65-F5344CB8AC3E}">
        <p14:creationId xmlns:p14="http://schemas.microsoft.com/office/powerpoint/2010/main" val="1806949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1238" y="116632"/>
            <a:ext cx="7034264" cy="288032"/>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1800" dirty="0" smtClean="0">
                <a:latin typeface="小塚ゴシック Pro B" pitchFamily="34" charset="-128"/>
                <a:ea typeface="小塚ゴシック Pro B" pitchFamily="34" charset="-128"/>
              </a:rPr>
              <a:t>　表</a:t>
            </a:r>
            <a:r>
              <a:rPr lang="en-US" altLang="ja-JP" sz="1800" dirty="0" smtClean="0">
                <a:latin typeface="小塚ゴシック Pro B" pitchFamily="34" charset="-128"/>
                <a:ea typeface="小塚ゴシック Pro B" pitchFamily="34" charset="-128"/>
              </a:rPr>
              <a:t>1</a:t>
            </a:r>
            <a:r>
              <a:rPr lang="ja-JP" altLang="en-US" sz="1800" dirty="0" smtClean="0">
                <a:latin typeface="小塚ゴシック Pro B" pitchFamily="34" charset="-128"/>
                <a:ea typeface="小塚ゴシック Pro B" pitchFamily="34" charset="-128"/>
              </a:rPr>
              <a:t>　　分析対象とした書籍　　</a:t>
            </a:r>
            <a:endParaRPr lang="ja-JP" altLang="en-US" sz="1800" dirty="0">
              <a:latin typeface="小塚ゴシック Pro B" pitchFamily="34" charset="-128"/>
              <a:ea typeface="小塚ゴシック Pro B" pitchFamily="34" charset="-128"/>
            </a:endParaRPr>
          </a:p>
        </p:txBody>
      </p:sp>
      <p:graphicFrame>
        <p:nvGraphicFramePr>
          <p:cNvPr id="9" name="表 8"/>
          <p:cNvGraphicFramePr>
            <a:graphicFrameLocks noGrp="1"/>
          </p:cNvGraphicFramePr>
          <p:nvPr>
            <p:extLst/>
          </p:nvPr>
        </p:nvGraphicFramePr>
        <p:xfrm>
          <a:off x="251520" y="476672"/>
          <a:ext cx="8784976" cy="6243498"/>
        </p:xfrm>
        <a:graphic>
          <a:graphicData uri="http://schemas.openxmlformats.org/drawingml/2006/table">
            <a:tbl>
              <a:tblPr firstRow="1" firstCol="1" bandRow="1"/>
              <a:tblGrid>
                <a:gridCol w="43204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4896544">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254798">
                <a:tc>
                  <a:txBody>
                    <a:bodyPr/>
                    <a:lstStyle/>
                    <a:p>
                      <a:pPr algn="ctr">
                        <a:lnSpc>
                          <a:spcPts val="1900"/>
                        </a:lnSpc>
                        <a:spcAft>
                          <a:spcPts val="0"/>
                        </a:spcAft>
                      </a:pPr>
                      <a:r>
                        <a:rPr lang="en-US" sz="1600" b="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No</a:t>
                      </a:r>
                      <a:endParaRPr lang="ja-JP" sz="16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DFF"/>
                    </a:solidFill>
                  </a:tcPr>
                </a:tc>
                <a:tc>
                  <a:txBody>
                    <a:bodyPr/>
                    <a:lstStyle/>
                    <a:p>
                      <a:pPr algn="ctr">
                        <a:lnSpc>
                          <a:spcPts val="1900"/>
                        </a:lnSpc>
                        <a:spcAft>
                          <a:spcPts val="0"/>
                        </a:spcAft>
                      </a:pPr>
                      <a:r>
                        <a:rPr lang="ja-JP" sz="1600" b="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著者</a:t>
                      </a:r>
                      <a:r>
                        <a:rPr lang="ja-JP" altLang="en-US" sz="1600" b="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（出版年）</a:t>
                      </a:r>
                      <a:endParaRPr lang="ja-JP" sz="16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DFF"/>
                    </a:solidFill>
                  </a:tcPr>
                </a:tc>
                <a:tc>
                  <a:txBody>
                    <a:bodyPr/>
                    <a:lstStyle/>
                    <a:p>
                      <a:pPr algn="ctr">
                        <a:lnSpc>
                          <a:spcPts val="1900"/>
                        </a:lnSpc>
                        <a:spcAft>
                          <a:spcPts val="0"/>
                        </a:spcAft>
                      </a:pPr>
                      <a:r>
                        <a:rPr lang="ja-JP" sz="1600" b="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タイトル</a:t>
                      </a:r>
                      <a:endParaRPr lang="ja-JP" sz="16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DFF"/>
                    </a:solidFill>
                  </a:tcPr>
                </a:tc>
                <a:tc>
                  <a:txBody>
                    <a:bodyPr/>
                    <a:lstStyle/>
                    <a:p>
                      <a:pPr algn="ctr">
                        <a:lnSpc>
                          <a:spcPts val="1900"/>
                        </a:lnSpc>
                        <a:spcAft>
                          <a:spcPts val="0"/>
                        </a:spcAft>
                      </a:pPr>
                      <a:r>
                        <a:rPr lang="ja-JP" sz="1600" b="0" kern="100" spc="-60" dirty="0">
                          <a:effectLst/>
                          <a:latin typeface="Century" panose="02040604050505020304" pitchFamily="18" charset="0"/>
                          <a:ea typeface="ＭＳ Ｐゴシック" panose="020B0600070205080204" pitchFamily="50" charset="-128"/>
                          <a:cs typeface="Times New Roman" panose="02020603050405020304" pitchFamily="18" charset="0"/>
                        </a:rPr>
                        <a:t>出版社</a:t>
                      </a:r>
                      <a:endParaRPr lang="ja-JP" sz="16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DDDFF"/>
                    </a:solidFill>
                  </a:tcPr>
                </a:tc>
                <a:extLst>
                  <a:ext uri="{0D108BD9-81ED-4DB2-BD59-A6C34878D82A}">
                    <a16:rowId xmlns:a16="http://schemas.microsoft.com/office/drawing/2014/main" xmlns="" val="10000"/>
                  </a:ext>
                </a:extLst>
              </a:tr>
              <a:tr h="216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松井</a:t>
                      </a:r>
                      <a:r>
                        <a:rPr lang="ja-JP" sz="1600" kern="100" spc="-60" dirty="0" smtClean="0">
                          <a:effectLst/>
                          <a:latin typeface="+mn-ea"/>
                          <a:ea typeface="+mn-ea"/>
                          <a:cs typeface="Times New Roman" panose="02020603050405020304" pitchFamily="18" charset="0"/>
                        </a:rPr>
                        <a:t>真知子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2000</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アメリカで乳がんと生きる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朝日新聞社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6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内田</a:t>
                      </a:r>
                      <a:r>
                        <a:rPr lang="ja-JP" sz="1600" kern="100" spc="-60" dirty="0" smtClean="0">
                          <a:effectLst/>
                          <a:latin typeface="+mn-ea"/>
                          <a:ea typeface="+mn-ea"/>
                          <a:cs typeface="Times New Roman" panose="02020603050405020304" pitchFamily="18" charset="0"/>
                        </a:rPr>
                        <a:t>絵子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2001</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a:effectLst/>
                          <a:latin typeface="Century" panose="02040604050505020304" pitchFamily="18" charset="0"/>
                          <a:ea typeface="ＭＳ Ｐゴシック" panose="020B0600070205080204" pitchFamily="50" charset="-128"/>
                          <a:cs typeface="Times New Roman" panose="02020603050405020304" pitchFamily="18" charset="0"/>
                        </a:rPr>
                        <a:t>おっぱいが二つほしい</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北水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6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中島</a:t>
                      </a:r>
                      <a:r>
                        <a:rPr lang="ja-JP" sz="1600" kern="100" spc="-60" dirty="0" smtClean="0">
                          <a:effectLst/>
                          <a:latin typeface="+mn-ea"/>
                          <a:ea typeface="+mn-ea"/>
                          <a:cs typeface="Times New Roman" panose="02020603050405020304" pitchFamily="18" charset="0"/>
                        </a:rPr>
                        <a:t>みち</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2003</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がんと闘う・がんから学ぶ・がんと</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生きる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文春文庫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6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宮田</a:t>
                      </a:r>
                      <a:r>
                        <a:rPr lang="ja-JP" sz="1600" kern="100" spc="-60" dirty="0" smtClean="0">
                          <a:effectLst/>
                          <a:latin typeface="+mn-ea"/>
                          <a:ea typeface="+mn-ea"/>
                          <a:cs typeface="Times New Roman" panose="02020603050405020304" pitchFamily="18" charset="0"/>
                        </a:rPr>
                        <a:t>美乃里</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2003</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乳がん　私の決めた生き方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リヨン社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6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立木</a:t>
                      </a:r>
                      <a:r>
                        <a:rPr lang="ja-JP" sz="1600" kern="100" spc="-60" dirty="0" smtClean="0">
                          <a:effectLst/>
                          <a:latin typeface="+mn-ea"/>
                          <a:ea typeface="+mn-ea"/>
                          <a:cs typeface="Times New Roman" panose="02020603050405020304" pitchFamily="18" charset="0"/>
                        </a:rPr>
                        <a:t>玲子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パリのおっぱい　日本のおっぱい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集英社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8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山口</a:t>
                      </a:r>
                      <a:r>
                        <a:rPr lang="ja-JP" sz="1600" kern="100" spc="-60" dirty="0" smtClean="0">
                          <a:effectLst/>
                          <a:latin typeface="+mn-ea"/>
                          <a:ea typeface="+mn-ea"/>
                          <a:cs typeface="Times New Roman" panose="02020603050405020304" pitchFamily="18" charset="0"/>
                        </a:rPr>
                        <a:t>真理子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乳がん</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はなぜ見落とされたの</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か</a:t>
                      </a:r>
                      <a:r>
                        <a:rPr lang="ja-JP" altLang="en-US"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　</a:t>
                      </a:r>
                      <a:endParaRPr lang="en-US" alt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endParaRPr>
                    </a:p>
                    <a:p>
                      <a:pPr algn="just">
                        <a:lnSpc>
                          <a:spcPts val="1800"/>
                        </a:lnSpc>
                        <a:spcAft>
                          <a:spcPts val="0"/>
                        </a:spcAft>
                      </a:pPr>
                      <a:r>
                        <a:rPr lang="ja-JP" altLang="en-US"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 「余命半年」の私にできること</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朝日新聞社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田原</a:t>
                      </a:r>
                      <a:r>
                        <a:rPr lang="ja-JP" sz="1600" kern="100" spc="-60" dirty="0" smtClean="0">
                          <a:effectLst/>
                          <a:latin typeface="+mn-ea"/>
                          <a:ea typeface="+mn-ea"/>
                          <a:cs typeface="Times New Roman" panose="02020603050405020304" pitchFamily="18" charset="0"/>
                        </a:rPr>
                        <a:t>節子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遺書　笑う乳がん闘病記</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集英社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田原</a:t>
                      </a:r>
                      <a:r>
                        <a:rPr lang="ja-JP" sz="1600" kern="100" spc="-60" dirty="0" smtClean="0">
                          <a:effectLst/>
                          <a:latin typeface="+mn-ea"/>
                          <a:ea typeface="+mn-ea"/>
                          <a:cs typeface="Times New Roman" panose="02020603050405020304" pitchFamily="18" charset="0"/>
                        </a:rPr>
                        <a:t>節子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a:effectLst/>
                          <a:latin typeface="Century" panose="02040604050505020304" pitchFamily="18" charset="0"/>
                          <a:ea typeface="ＭＳ Ｐゴシック" panose="020B0600070205080204" pitchFamily="50" charset="-128"/>
                          <a:cs typeface="Times New Roman" panose="02020603050405020304" pitchFamily="18" charset="0"/>
                        </a:rPr>
                        <a:t>最期まで微笑みを</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講談社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68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altLang="en-US" sz="1600" kern="100" spc="-60" dirty="0" smtClean="0">
                          <a:effectLst/>
                          <a:latin typeface="+mn-ea"/>
                          <a:ea typeface="+mn-ea"/>
                          <a:cs typeface="Times New Roman" panose="02020603050405020304" pitchFamily="18" charset="0"/>
                        </a:rPr>
                        <a:t>音無美紀子</a:t>
                      </a:r>
                      <a:endParaRPr lang="en-US" altLang="ja-JP" sz="1600" kern="100" spc="-60" dirty="0" smtClean="0">
                        <a:effectLst/>
                        <a:latin typeface="+mn-ea"/>
                        <a:ea typeface="+mn-ea"/>
                        <a:cs typeface="Times New Roman" panose="02020603050405020304" pitchFamily="18" charset="0"/>
                      </a:endParaRPr>
                    </a:p>
                    <a:p>
                      <a:pPr algn="just">
                        <a:lnSpc>
                          <a:spcPts val="1800"/>
                        </a:lnSpc>
                        <a:spcAft>
                          <a:spcPts val="0"/>
                        </a:spcAft>
                      </a:pPr>
                      <a:r>
                        <a:rPr lang="ja-JP" sz="1600" kern="100" spc="-60" dirty="0" smtClean="0">
                          <a:effectLst/>
                          <a:latin typeface="+mn-ea"/>
                          <a:ea typeface="+mn-ea"/>
                          <a:cs typeface="Times New Roman" panose="02020603050405020304" pitchFamily="18" charset="0"/>
                        </a:rPr>
                        <a:t>村井国夫</a:t>
                      </a:r>
                      <a:r>
                        <a:rPr lang="ja-JP" altLang="en-US" sz="1600" kern="100" spc="-60" dirty="0" smtClean="0">
                          <a:effectLst/>
                          <a:latin typeface="+mn-ea"/>
                          <a:ea typeface="+mn-ea"/>
                          <a:cs typeface="Times New Roman" panose="02020603050405020304" pitchFamily="18" charset="0"/>
                        </a:rPr>
                        <a:t>　（</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妻の乳房「乳がん」と歩いた二人</a:t>
                      </a:r>
                      <a:r>
                        <a:rPr lang="ja-JP" sz="1600" kern="100" spc="-60" dirty="0">
                          <a:effectLst/>
                          <a:latin typeface="+mn-ea"/>
                          <a:ea typeface="+mn-ea"/>
                          <a:cs typeface="Times New Roman" panose="02020603050405020304" pitchFamily="18" charset="0"/>
                        </a:rPr>
                        <a:t>の</a:t>
                      </a:r>
                      <a:r>
                        <a:rPr lang="en-US" sz="1600" kern="100" spc="-60" dirty="0">
                          <a:effectLst/>
                          <a:latin typeface="+mn-ea"/>
                          <a:ea typeface="+mn-ea"/>
                          <a:cs typeface="Times New Roman" panose="02020603050405020304" pitchFamily="18" charset="0"/>
                        </a:rPr>
                        <a:t>16</a:t>
                      </a:r>
                      <a:r>
                        <a:rPr lang="ja-JP" sz="1600" kern="100" spc="-60" dirty="0">
                          <a:effectLst/>
                          <a:latin typeface="+mn-ea"/>
                          <a:ea typeface="+mn-ea"/>
                          <a:cs typeface="Times New Roman" panose="02020603050405020304" pitchFamily="18" charset="0"/>
                        </a:rPr>
                        <a:t>年間</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光文社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平松愛</a:t>
                      </a:r>
                      <a:r>
                        <a:rPr lang="ja-JP" sz="1600" kern="100" spc="-60" dirty="0" smtClean="0">
                          <a:effectLst/>
                          <a:latin typeface="+mn-ea"/>
                          <a:ea typeface="+mn-ea"/>
                          <a:cs typeface="Times New Roman" panose="02020603050405020304" pitchFamily="18" charset="0"/>
                        </a:rPr>
                        <a:t>理</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部屋とＹシャツと「私の真実」</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集英社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浜中</a:t>
                      </a:r>
                      <a:r>
                        <a:rPr lang="ja-JP" sz="1600" kern="100" spc="-60" dirty="0" smtClean="0">
                          <a:effectLst/>
                          <a:latin typeface="+mn-ea"/>
                          <a:ea typeface="+mn-ea"/>
                          <a:cs typeface="Times New Roman" panose="02020603050405020304" pitchFamily="18" charset="0"/>
                        </a:rPr>
                        <a:t>和子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2004</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のぞみを胸に</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70" dirty="0">
                          <a:effectLst/>
                          <a:latin typeface="Century" panose="02040604050505020304" pitchFamily="18" charset="0"/>
                          <a:ea typeface="ＭＳ Ｐゴシック" panose="020B0600070205080204" pitchFamily="50" charset="-128"/>
                          <a:cs typeface="Times New Roman" panose="02020603050405020304" pitchFamily="18" charset="0"/>
                        </a:rPr>
                        <a:t>ガリバープロダクツ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16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12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横内美</a:t>
                      </a:r>
                      <a:r>
                        <a:rPr lang="ja-JP" sz="1600" kern="100" spc="-60" dirty="0" smtClean="0">
                          <a:effectLst/>
                          <a:latin typeface="+mn-ea"/>
                          <a:ea typeface="+mn-ea"/>
                          <a:cs typeface="Times New Roman" panose="02020603050405020304" pitchFamily="18" charset="0"/>
                        </a:rPr>
                        <a:t>知代</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2005</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永遠へ</a:t>
                      </a:r>
                      <a:r>
                        <a:rPr lang="ja-JP" sz="1600" kern="100" spc="-70" baseline="0" dirty="0" smtClean="0">
                          <a:effectLst/>
                          <a:latin typeface="Century" panose="02040604050505020304" pitchFamily="18" charset="0"/>
                          <a:ea typeface="ＭＳ Ｐゴシック" panose="020B0600070205080204" pitchFamily="50" charset="-128"/>
                          <a:cs typeface="Times New Roman" panose="02020603050405020304" pitchFamily="18" charset="0"/>
                        </a:rPr>
                        <a:t>－ガン</a:t>
                      </a:r>
                      <a:r>
                        <a:rPr lang="ja-JP" sz="1600" kern="100" spc="-70" baseline="0" dirty="0">
                          <a:effectLst/>
                          <a:latin typeface="Century" panose="02040604050505020304" pitchFamily="18" charset="0"/>
                          <a:ea typeface="ＭＳ Ｐゴシック" panose="020B0600070205080204" pitchFamily="50" charset="-128"/>
                          <a:cs typeface="Times New Roman" panose="02020603050405020304" pitchFamily="18" charset="0"/>
                        </a:rPr>
                        <a:t>を抱えた母から、まだ幼い我が子への手紙</a:t>
                      </a:r>
                      <a:endParaRPr lang="ja-JP" sz="1600" kern="100" spc="-70" baseline="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ソニーマガジンズ</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ワット</a:t>
                      </a:r>
                      <a:r>
                        <a:rPr lang="ja-JP" sz="1600" kern="100" spc="-60" dirty="0" smtClean="0">
                          <a:effectLst/>
                          <a:latin typeface="+mn-ea"/>
                          <a:ea typeface="+mn-ea"/>
                          <a:cs typeface="Times New Roman" panose="02020603050405020304" pitchFamily="18" charset="0"/>
                        </a:rPr>
                        <a:t>隆子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2006</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a:effectLst/>
                          <a:latin typeface="Century" panose="02040604050505020304" pitchFamily="18" charset="0"/>
                          <a:ea typeface="ＭＳ Ｐゴシック" panose="020B0600070205080204" pitchFamily="50" charset="-128"/>
                          <a:cs typeface="Times New Roman" panose="02020603050405020304" pitchFamily="18" charset="0"/>
                        </a:rPr>
                        <a:t>愛と勇気の玉手箱</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同友館</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68000">
                <a:tc>
                  <a:txBody>
                    <a:bodyPr/>
                    <a:lstStyle/>
                    <a:p>
                      <a:pPr algn="ctr">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小倉</a:t>
                      </a:r>
                      <a:r>
                        <a:rPr lang="ja-JP" sz="1600" kern="100" spc="-60" dirty="0" smtClean="0">
                          <a:effectLst/>
                          <a:latin typeface="+mn-ea"/>
                          <a:ea typeface="+mn-ea"/>
                          <a:cs typeface="Times New Roman" panose="02020603050405020304" pitchFamily="18" charset="0"/>
                        </a:rPr>
                        <a:t>恒子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2006</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Will</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－眠りゆく前</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にがん</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になった女医</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が</a:t>
                      </a:r>
                      <a:endParaRPr lang="en-US" alt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endParaRPr>
                    </a:p>
                    <a:p>
                      <a:pPr algn="just">
                        <a:lnSpc>
                          <a:spcPts val="1800"/>
                        </a:lnSpc>
                        <a:spcAft>
                          <a:spcPts val="0"/>
                        </a:spcAft>
                      </a:pPr>
                      <a:r>
                        <a:rPr lang="ja-JP" altLang="en-US"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我が子</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へ贈る愛のカセットテープ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ブックマン社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絵門</a:t>
                      </a:r>
                      <a:r>
                        <a:rPr lang="ja-JP" sz="1600" kern="100" spc="-60" dirty="0" smtClean="0">
                          <a:effectLst/>
                          <a:latin typeface="+mn-ea"/>
                          <a:ea typeface="+mn-ea"/>
                          <a:cs typeface="Times New Roman" panose="02020603050405020304" pitchFamily="18" charset="0"/>
                        </a:rPr>
                        <a:t>ゆう子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2006</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絵門ゆう子のがんとゆっくり日記</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朝日新聞社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宮崎</a:t>
                      </a:r>
                      <a:r>
                        <a:rPr lang="ja-JP" sz="1600" kern="100" spc="-60" dirty="0" smtClean="0">
                          <a:effectLst/>
                          <a:latin typeface="+mn-ea"/>
                          <a:ea typeface="+mn-ea"/>
                          <a:cs typeface="Times New Roman" panose="02020603050405020304" pitchFamily="18" charset="0"/>
                        </a:rPr>
                        <a:t>敦子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2006</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a:effectLst/>
                          <a:latin typeface="Century" panose="02040604050505020304" pitchFamily="18" charset="0"/>
                          <a:ea typeface="ＭＳ Ｐゴシック" panose="020B0600070205080204" pitchFamily="50" charset="-128"/>
                          <a:cs typeface="Times New Roman" panose="02020603050405020304" pitchFamily="18" charset="0"/>
                        </a:rPr>
                        <a:t>生きてきたように死んでいく</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新風舎</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本田</a:t>
                      </a:r>
                      <a:r>
                        <a:rPr lang="ja-JP" sz="1600" kern="100" spc="-60" dirty="0" smtClean="0">
                          <a:effectLst/>
                          <a:latin typeface="+mn-ea"/>
                          <a:ea typeface="+mn-ea"/>
                          <a:cs typeface="Times New Roman" panose="02020603050405020304" pitchFamily="18" charset="0"/>
                        </a:rPr>
                        <a:t>麻由美</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2008</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en-US" sz="1600" kern="100" spc="-60" dirty="0">
                          <a:effectLst/>
                          <a:latin typeface="ＭＳ Ｐゴシック" panose="020B0600070205080204" pitchFamily="50" charset="-128"/>
                          <a:ea typeface="ＭＳ 明朝" panose="02020609040205080304" pitchFamily="17" charset="-128"/>
                          <a:cs typeface="Times New Roman" panose="02020603050405020304" pitchFamily="18" charset="0"/>
                        </a:rPr>
                        <a:t>34</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歳でがんはないよね</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エビデンス社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山内梨</a:t>
                      </a:r>
                      <a:r>
                        <a:rPr lang="ja-JP" sz="1600" kern="100" spc="-60" dirty="0" smtClean="0">
                          <a:effectLst/>
                          <a:latin typeface="+mn-ea"/>
                          <a:ea typeface="+mn-ea"/>
                          <a:cs typeface="Times New Roman" panose="02020603050405020304" pitchFamily="18" charset="0"/>
                        </a:rPr>
                        <a:t>香</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2008</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がけっぷちナース</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飛鳥新社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19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小倉</a:t>
                      </a:r>
                      <a:r>
                        <a:rPr lang="ja-JP" sz="1600" kern="100" spc="-60" dirty="0" smtClean="0">
                          <a:effectLst/>
                          <a:latin typeface="+mn-ea"/>
                          <a:ea typeface="+mn-ea"/>
                          <a:cs typeface="Times New Roman" panose="02020603050405020304" pitchFamily="18" charset="0"/>
                        </a:rPr>
                        <a:t>恒子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2009</a:t>
                      </a:r>
                      <a:r>
                        <a:rPr lang="ja-JP" altLang="en-US" sz="1600" kern="100" spc="-60" dirty="0" smtClean="0">
                          <a:effectLst/>
                          <a:latin typeface="+mn-ea"/>
                          <a:ea typeface="+mn-ea"/>
                          <a:cs typeface="Times New Roman" panose="02020603050405020304" pitchFamily="18" charset="0"/>
                        </a:rPr>
                        <a:t>）</a:t>
                      </a:r>
                      <a:r>
                        <a:rPr lang="ja-JP" sz="1600" kern="100" spc="-60" dirty="0" smtClean="0">
                          <a:effectLst/>
                          <a:latin typeface="+mn-ea"/>
                          <a:ea typeface="+mn-ea"/>
                          <a:cs typeface="Times New Roman" panose="02020603050405020304" pitchFamily="18" charset="0"/>
                        </a:rPr>
                        <a:t> </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乳がんの女医が</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贈る</a:t>
                      </a: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　再発した人の明るい処方箋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主婦の友社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20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佐藤</a:t>
                      </a:r>
                      <a:r>
                        <a:rPr lang="ja-JP" sz="1600" kern="100" spc="-60" dirty="0" smtClean="0">
                          <a:effectLst/>
                          <a:latin typeface="+mn-ea"/>
                          <a:ea typeface="+mn-ea"/>
                          <a:cs typeface="Times New Roman" panose="02020603050405020304" pitchFamily="18" charset="0"/>
                        </a:rPr>
                        <a:t>万作子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2010</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閉経後乳がんを生きる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中央</a:t>
                      </a:r>
                      <a:r>
                        <a:rPr lang="ja-JP" altLang="en-US"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公論</a:t>
                      </a:r>
                      <a:r>
                        <a:rPr lang="ja-JP" sz="1600" kern="100" spc="-60" dirty="0" smtClean="0">
                          <a:effectLst/>
                          <a:latin typeface="Century" panose="02040604050505020304" pitchFamily="18" charset="0"/>
                          <a:ea typeface="ＭＳ Ｐゴシック" panose="020B0600070205080204" pitchFamily="50" charset="-128"/>
                          <a:cs typeface="Times New Roman" panose="02020603050405020304" pitchFamily="18" charset="0"/>
                        </a:rPr>
                        <a:t>新社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佐野</a:t>
                      </a:r>
                      <a:r>
                        <a:rPr lang="ja-JP" sz="1600" kern="100" spc="-60" dirty="0" smtClean="0">
                          <a:effectLst/>
                          <a:latin typeface="+mn-ea"/>
                          <a:ea typeface="+mn-ea"/>
                          <a:cs typeface="Times New Roman" panose="02020603050405020304" pitchFamily="18" charset="0"/>
                        </a:rPr>
                        <a:t>洋子</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2011</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死ぬ気まんまん</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光文社</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16000">
                <a:tc>
                  <a:txBody>
                    <a:bodyPr/>
                    <a:lstStyle/>
                    <a:p>
                      <a:pPr algn="ctr">
                        <a:lnSpc>
                          <a:spcPts val="1900"/>
                        </a:lnSpc>
                        <a:spcAft>
                          <a:spcPts val="0"/>
                        </a:spcAft>
                      </a:pPr>
                      <a:r>
                        <a:rPr lang="en-US" sz="1600" kern="100" spc="-60">
                          <a:effectLst/>
                          <a:latin typeface="ＭＳ Ｐゴシック" panose="020B0600070205080204" pitchFamily="50" charset="-128"/>
                          <a:ea typeface="ＭＳ 明朝" panose="02020609040205080304" pitchFamily="17" charset="-128"/>
                          <a:cs typeface="Times New Roman" panose="02020603050405020304" pitchFamily="18" charset="0"/>
                        </a:rPr>
                        <a:t>22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mn-ea"/>
                          <a:ea typeface="+mn-ea"/>
                          <a:cs typeface="Times New Roman" panose="02020603050405020304" pitchFamily="18" charset="0"/>
                        </a:rPr>
                        <a:t>安藤　</a:t>
                      </a:r>
                      <a:r>
                        <a:rPr lang="ja-JP" sz="1600" kern="100" spc="-60" dirty="0" smtClean="0">
                          <a:effectLst/>
                          <a:latin typeface="+mn-ea"/>
                          <a:ea typeface="+mn-ea"/>
                          <a:cs typeface="Times New Roman" panose="02020603050405020304" pitchFamily="18" charset="0"/>
                        </a:rPr>
                        <a:t>郁</a:t>
                      </a:r>
                      <a:r>
                        <a:rPr lang="ja-JP" altLang="en-US" sz="1600" kern="100" spc="-60" dirty="0" smtClean="0">
                          <a:effectLst/>
                          <a:latin typeface="+mn-ea"/>
                          <a:ea typeface="+mn-ea"/>
                          <a:cs typeface="Times New Roman" panose="02020603050405020304" pitchFamily="18" charset="0"/>
                        </a:rPr>
                        <a:t>（</a:t>
                      </a:r>
                      <a:r>
                        <a:rPr lang="en-US" altLang="ja-JP" sz="1600" kern="100" spc="-60" dirty="0" smtClean="0">
                          <a:effectLst/>
                          <a:latin typeface="+mn-ea"/>
                          <a:ea typeface="+mn-ea"/>
                          <a:cs typeface="Times New Roman" panose="02020603050405020304" pitchFamily="18" charset="0"/>
                        </a:rPr>
                        <a:t>2011</a:t>
                      </a:r>
                      <a:r>
                        <a:rPr lang="ja-JP" altLang="en-US" sz="1600" kern="100" spc="-60" dirty="0" smtClean="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altLang="en-US" sz="1600" kern="100" dirty="0" smtClean="0">
                          <a:solidFill>
                            <a:schemeClr val="tx1"/>
                          </a:solidFill>
                          <a:effectLst/>
                          <a:latin typeface="+mn-ea"/>
                          <a:ea typeface="+mn-ea"/>
                          <a:cs typeface="Times New Roman" panose="02020603050405020304" pitchFamily="18" charset="0"/>
                        </a:rPr>
                        <a:t>女医が乳がんになったとき</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Aft>
                          <a:spcPts val="0"/>
                        </a:spcAft>
                      </a:pPr>
                      <a:r>
                        <a:rPr lang="ja-JP" sz="1600" kern="100" spc="-60" dirty="0">
                          <a:effectLst/>
                          <a:latin typeface="Century" panose="02040604050505020304" pitchFamily="18" charset="0"/>
                          <a:ea typeface="ＭＳ Ｐゴシック" panose="020B0600070205080204" pitchFamily="50" charset="-128"/>
                          <a:cs typeface="Times New Roman" panose="02020603050405020304" pitchFamily="18" charset="0"/>
                        </a:rPr>
                        <a:t>メタモル出版</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sp>
        <p:nvSpPr>
          <p:cNvPr id="2" name="スライド番号プレースホルダー 1"/>
          <p:cNvSpPr>
            <a:spLocks noGrp="1"/>
          </p:cNvSpPr>
          <p:nvPr>
            <p:ph type="sldNum" sz="quarter" idx="12"/>
          </p:nvPr>
        </p:nvSpPr>
        <p:spPr/>
        <p:txBody>
          <a:bodyPr/>
          <a:lstStyle/>
          <a:p>
            <a:fld id="{0A019C72-65A2-42B7-BE63-268E2F77D979}" type="slidenum">
              <a:rPr kumimoji="1" lang="ja-JP" altLang="en-US" smtClean="0"/>
              <a:t>22</a:t>
            </a:fld>
            <a:endParaRPr kumimoji="1" lang="ja-JP" altLang="en-US"/>
          </a:p>
        </p:txBody>
      </p:sp>
    </p:spTree>
    <p:extLst>
      <p:ext uri="{BB962C8B-B14F-4D97-AF65-F5344CB8AC3E}">
        <p14:creationId xmlns:p14="http://schemas.microsoft.com/office/powerpoint/2010/main" val="3373868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5" y="349273"/>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sp>
        <p:nvSpPr>
          <p:cNvPr id="8" name="コンテンツ プレースホルダー 1"/>
          <p:cNvSpPr>
            <a:spLocks noGrp="1"/>
          </p:cNvSpPr>
          <p:nvPr>
            <p:ph idx="1"/>
          </p:nvPr>
        </p:nvSpPr>
        <p:spPr>
          <a:xfrm>
            <a:off x="623876" y="1340768"/>
            <a:ext cx="8020500" cy="5289036"/>
          </a:xfrm>
        </p:spPr>
        <p:txBody>
          <a:bodyPr>
            <a:normAutofit lnSpcReduction="10000"/>
          </a:bodyPr>
          <a:lstStyle/>
          <a:p>
            <a:pPr marL="0" indent="0">
              <a:lnSpc>
                <a:spcPct val="100000"/>
              </a:lnSpc>
              <a:spcBef>
                <a:spcPts val="600"/>
              </a:spcBef>
              <a:buFont typeface="Arial" panose="020B0604020202020204" pitchFamily="34" charset="0"/>
              <a:buNone/>
            </a:pPr>
            <a:r>
              <a:rPr lang="en-US" altLang="ja-JP" sz="2700" dirty="0" smtClean="0"/>
              <a:t>22</a:t>
            </a:r>
            <a:r>
              <a:rPr lang="ja-JP" altLang="en-US" sz="2700" dirty="0" smtClean="0"/>
              <a:t>冊の著者はすべて乳房切除術後の女性で、</a:t>
            </a:r>
            <a:r>
              <a:rPr lang="en-US" altLang="ja-JP" sz="2700" dirty="0" smtClean="0"/>
              <a:t>33</a:t>
            </a:r>
            <a:r>
              <a:rPr lang="ja-JP" altLang="en-US" sz="2700" dirty="0" smtClean="0"/>
              <a:t>～</a:t>
            </a:r>
            <a:r>
              <a:rPr lang="en-US" altLang="ja-JP" sz="2700" dirty="0" smtClean="0"/>
              <a:t>70</a:t>
            </a:r>
            <a:r>
              <a:rPr lang="ja-JP" altLang="en-US" sz="2700" dirty="0" smtClean="0"/>
              <a:t>歳であった。</a:t>
            </a:r>
            <a:endParaRPr lang="en-US" altLang="ja-JP" sz="2700" dirty="0" smtClean="0"/>
          </a:p>
          <a:p>
            <a:pPr marL="0" indent="0">
              <a:lnSpc>
                <a:spcPct val="100000"/>
              </a:lnSpc>
              <a:spcBef>
                <a:spcPts val="2400"/>
              </a:spcBef>
              <a:buFont typeface="Arial" panose="020B0604020202020204" pitchFamily="34" charset="0"/>
              <a:buNone/>
            </a:pPr>
            <a:r>
              <a:rPr lang="ja-JP" altLang="en-US" sz="2700" dirty="0" smtClean="0"/>
              <a:t>乳がん闘病記から抽出されたＢＦは以下の７カテゴリである。</a:t>
            </a:r>
            <a:endParaRPr lang="en-US" altLang="ja-JP" sz="2700" dirty="0" smtClean="0"/>
          </a:p>
          <a:p>
            <a:pPr marL="0" indent="0">
              <a:lnSpc>
                <a:spcPct val="100000"/>
              </a:lnSpc>
              <a:spcBef>
                <a:spcPts val="0"/>
              </a:spcBef>
              <a:buFont typeface="Arial" panose="020B0604020202020204" pitchFamily="34" charset="0"/>
              <a:buNone/>
            </a:pPr>
            <a:endParaRPr lang="en-US" altLang="ja-JP" sz="1000" dirty="0" smtClean="0"/>
          </a:p>
          <a:p>
            <a:pPr marL="0" indent="0">
              <a:lnSpc>
                <a:spcPct val="100000"/>
              </a:lnSpc>
              <a:spcBef>
                <a:spcPct val="0"/>
              </a:spcBef>
              <a:buFont typeface="Arial" panose="020B0604020202020204" pitchFamily="34" charset="0"/>
              <a:buNone/>
            </a:pPr>
            <a:r>
              <a:rPr lang="ja-JP" altLang="en-US" sz="2700" dirty="0" smtClean="0"/>
              <a:t>　　　　　　　　</a:t>
            </a:r>
            <a:r>
              <a:rPr lang="en-US" altLang="ja-JP" sz="2700" dirty="0" smtClean="0"/>
              <a:t>【</a:t>
            </a:r>
            <a:r>
              <a:rPr lang="ja-JP" altLang="en-US" sz="2700" dirty="0" smtClean="0"/>
              <a:t>他者に対する感謝の芽生え</a:t>
            </a:r>
            <a:r>
              <a:rPr lang="en-US" altLang="ja-JP" sz="2700" dirty="0" smtClean="0"/>
              <a:t>】</a:t>
            </a:r>
          </a:p>
          <a:p>
            <a:pPr marL="0" indent="0">
              <a:lnSpc>
                <a:spcPct val="100000"/>
              </a:lnSpc>
              <a:buFont typeface="Arial" panose="020B0604020202020204" pitchFamily="34" charset="0"/>
              <a:buNone/>
            </a:pPr>
            <a:r>
              <a:rPr lang="ja-JP" altLang="en-US" sz="2700" dirty="0" smtClean="0"/>
              <a:t>　　　　　　　　</a:t>
            </a:r>
            <a:r>
              <a:rPr lang="en-US" altLang="ja-JP" sz="2700" dirty="0" smtClean="0"/>
              <a:t>【</a:t>
            </a:r>
            <a:r>
              <a:rPr lang="ja-JP" altLang="en-US" sz="2700" dirty="0" smtClean="0"/>
              <a:t>がんによる益</a:t>
            </a:r>
            <a:r>
              <a:rPr lang="en-US" altLang="ja-JP" sz="2700" dirty="0" smtClean="0"/>
              <a:t>】</a:t>
            </a:r>
          </a:p>
          <a:p>
            <a:pPr marL="0" indent="0">
              <a:lnSpc>
                <a:spcPct val="100000"/>
              </a:lnSpc>
              <a:buFont typeface="Arial" panose="020B0604020202020204" pitchFamily="34" charset="0"/>
              <a:buNone/>
            </a:pPr>
            <a:r>
              <a:rPr lang="ja-JP" altLang="en-US" sz="2700" dirty="0" smtClean="0"/>
              <a:t>　　　　　　　　</a:t>
            </a:r>
            <a:r>
              <a:rPr lang="en-US" altLang="ja-JP" sz="2700" dirty="0" smtClean="0"/>
              <a:t>【</a:t>
            </a:r>
            <a:r>
              <a:rPr lang="ja-JP" altLang="en-US" sz="2700" dirty="0" smtClean="0"/>
              <a:t>平常がもたらす喜び</a:t>
            </a:r>
            <a:r>
              <a:rPr lang="en-US" altLang="ja-JP" sz="2700" dirty="0" smtClean="0"/>
              <a:t>】</a:t>
            </a:r>
          </a:p>
          <a:p>
            <a:pPr marL="0" indent="0">
              <a:lnSpc>
                <a:spcPct val="100000"/>
              </a:lnSpc>
              <a:buFont typeface="Arial" panose="020B0604020202020204" pitchFamily="34" charset="0"/>
              <a:buNone/>
            </a:pPr>
            <a:r>
              <a:rPr lang="ja-JP" altLang="en-US" sz="2700" dirty="0" smtClean="0"/>
              <a:t>　　　　　　　　</a:t>
            </a:r>
            <a:r>
              <a:rPr lang="en-US" altLang="ja-JP" sz="2700" dirty="0" smtClean="0"/>
              <a:t>【</a:t>
            </a:r>
            <a:r>
              <a:rPr lang="ja-JP" altLang="en-US" sz="2700" dirty="0" smtClean="0"/>
              <a:t>自己の成長の実感と喜び</a:t>
            </a:r>
            <a:r>
              <a:rPr lang="en-US" altLang="ja-JP" sz="2700" dirty="0" smtClean="0"/>
              <a:t>】</a:t>
            </a:r>
          </a:p>
          <a:p>
            <a:pPr marL="0" indent="0">
              <a:lnSpc>
                <a:spcPct val="100000"/>
              </a:lnSpc>
              <a:buFont typeface="Arial" panose="020B0604020202020204" pitchFamily="34" charset="0"/>
              <a:buNone/>
            </a:pPr>
            <a:r>
              <a:rPr lang="ja-JP" altLang="en-US" sz="2700" dirty="0" smtClean="0"/>
              <a:t>　　　　　　　　</a:t>
            </a:r>
            <a:r>
              <a:rPr lang="en-US" altLang="ja-JP" sz="2700" dirty="0" smtClean="0"/>
              <a:t>【</a:t>
            </a:r>
            <a:r>
              <a:rPr lang="ja-JP" altLang="en-US" sz="2700" dirty="0" smtClean="0"/>
              <a:t>自己の存在理由の意識化</a:t>
            </a:r>
            <a:r>
              <a:rPr lang="en-US" altLang="ja-JP" sz="2700" dirty="0" smtClean="0"/>
              <a:t>】</a:t>
            </a:r>
          </a:p>
          <a:p>
            <a:pPr marL="0" indent="0">
              <a:lnSpc>
                <a:spcPct val="100000"/>
              </a:lnSpc>
              <a:buFont typeface="Arial" panose="020B0604020202020204" pitchFamily="34" charset="0"/>
              <a:buNone/>
            </a:pPr>
            <a:r>
              <a:rPr lang="ja-JP" altLang="en-US" sz="2700" dirty="0" smtClean="0"/>
              <a:t>　　　　　　　　</a:t>
            </a:r>
            <a:r>
              <a:rPr lang="en-US" altLang="ja-JP" sz="2700" dirty="0" smtClean="0"/>
              <a:t>【</a:t>
            </a:r>
            <a:r>
              <a:rPr lang="ja-JP" altLang="en-US" sz="2700" dirty="0" smtClean="0"/>
              <a:t>わきあがる生への希望</a:t>
            </a:r>
            <a:r>
              <a:rPr lang="en-US" altLang="ja-JP" sz="2700" dirty="0" smtClean="0"/>
              <a:t>】</a:t>
            </a:r>
          </a:p>
          <a:p>
            <a:pPr marL="0" indent="0">
              <a:lnSpc>
                <a:spcPct val="100000"/>
              </a:lnSpc>
              <a:buFont typeface="Arial" panose="020B0604020202020204" pitchFamily="34" charset="0"/>
              <a:buNone/>
            </a:pPr>
            <a:r>
              <a:rPr lang="ja-JP" altLang="en-US" sz="2700" dirty="0" smtClean="0"/>
              <a:t>　　　　　　　　</a:t>
            </a:r>
            <a:r>
              <a:rPr lang="en-US" altLang="ja-JP" sz="2700" dirty="0" smtClean="0"/>
              <a:t>【</a:t>
            </a:r>
            <a:r>
              <a:rPr lang="ja-JP" altLang="en-US" sz="2700" dirty="0" smtClean="0"/>
              <a:t>他者への貢献の願い</a:t>
            </a:r>
            <a:r>
              <a:rPr lang="en-US" altLang="ja-JP" sz="2700" dirty="0" smtClean="0"/>
              <a:t>】</a:t>
            </a:r>
            <a:endParaRPr lang="ja-JP" altLang="en-US" sz="2700" dirty="0" smtClean="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88604">
            <a:off x="459827" y="4094485"/>
            <a:ext cx="1431845" cy="2213465"/>
          </a:xfrm>
          <a:prstGeom prst="rect">
            <a:avLst/>
          </a:prstGeom>
          <a:ln>
            <a:noFill/>
          </a:ln>
          <a:effectLst>
            <a:outerShdw blurRad="292100" dist="2540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descr="http://ecx.images-amazon.com/images/I/A1g%2Bx6jozy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1301">
            <a:off x="7274298" y="3112024"/>
            <a:ext cx="1442564" cy="215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23</a:t>
            </a:fld>
            <a:endParaRPr kumimoji="1" lang="ja-JP" altLang="en-US"/>
          </a:p>
        </p:txBody>
      </p:sp>
    </p:spTree>
    <p:extLst>
      <p:ext uri="{BB962C8B-B14F-4D97-AF65-F5344CB8AC3E}">
        <p14:creationId xmlns:p14="http://schemas.microsoft.com/office/powerpoint/2010/main" val="1980071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0" y="304331"/>
            <a:ext cx="9144000" cy="6365029"/>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866626620"/>
              </p:ext>
            </p:extLst>
          </p:nvPr>
        </p:nvGraphicFramePr>
        <p:xfrm>
          <a:off x="624194" y="2913866"/>
          <a:ext cx="8264525" cy="2484439"/>
        </p:xfrm>
        <a:graphic>
          <a:graphicData uri="http://schemas.openxmlformats.org/drawingml/2006/table">
            <a:tbl>
              <a:tblPr>
                <a:tableStyleId>{616DA210-FB5B-4158-B5E0-FEB733F419BA}</a:tableStyleId>
              </a:tblPr>
              <a:tblGrid>
                <a:gridCol w="2032841">
                  <a:extLst>
                    <a:ext uri="{9D8B030D-6E8A-4147-A177-3AD203B41FA5}">
                      <a16:colId xmlns="" xmlns:a16="http://schemas.microsoft.com/office/drawing/2014/main" val="20000"/>
                    </a:ext>
                  </a:extLst>
                </a:gridCol>
                <a:gridCol w="6231684">
                  <a:extLst>
                    <a:ext uri="{9D8B030D-6E8A-4147-A177-3AD203B41FA5}">
                      <a16:colId xmlns="" xmlns:a16="http://schemas.microsoft.com/office/drawing/2014/main" val="20001"/>
                    </a:ext>
                  </a:extLst>
                </a:gridCol>
              </a:tblGrid>
              <a:tr h="355736">
                <a:tc>
                  <a:txBody>
                    <a:body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3913" marR="3913" marT="5216" marB="0" anchor="ctr"/>
                </a:tc>
                <a:tc>
                  <a:txBody>
                    <a:body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3913" marR="3913" marT="5216" marB="0" anchor="ctr"/>
                </a:tc>
                <a:extLst>
                  <a:ext uri="{0D108BD9-81ED-4DB2-BD59-A6C34878D82A}">
                    <a16:rowId xmlns="" xmlns:a16="http://schemas.microsoft.com/office/drawing/2014/main" val="10000"/>
                  </a:ext>
                </a:extLst>
              </a:tr>
              <a:tr h="501981">
                <a:tc rowSpan="4">
                  <a:txBody>
                    <a:bodyPr/>
                    <a:lstStyle/>
                    <a:p>
                      <a:pPr algn="ctr" fontAlgn="ctr"/>
                      <a:r>
                        <a:rPr lang="ja-JP" altLang="en-US" sz="2300" u="none" strike="noStrike" dirty="0" smtClean="0">
                          <a:effectLst/>
                        </a:rPr>
                        <a:t>他者</a:t>
                      </a:r>
                      <a:r>
                        <a:rPr lang="ja-JP" altLang="en-US" sz="2300" u="none" strike="noStrike" dirty="0">
                          <a:effectLst/>
                        </a:rPr>
                        <a:t>に</a:t>
                      </a:r>
                      <a:r>
                        <a:rPr lang="ja-JP" altLang="en-US" sz="2300" u="none" strike="noStrike" dirty="0" smtClean="0">
                          <a:effectLst/>
                        </a:rPr>
                        <a:t>対する</a:t>
                      </a:r>
                      <a:endParaRPr lang="en-US" altLang="ja-JP" sz="2300" u="none" strike="noStrike" dirty="0" smtClean="0">
                        <a:effectLst/>
                      </a:endParaRPr>
                    </a:p>
                    <a:p>
                      <a:pPr algn="ctr" fontAlgn="ctr"/>
                      <a:r>
                        <a:rPr lang="ja-JP" altLang="en-US" sz="2300" u="none" strike="noStrike" dirty="0" smtClean="0">
                          <a:effectLst/>
                        </a:rPr>
                        <a:t>感謝の芽生え</a:t>
                      </a:r>
                      <a:endParaRPr lang="ja-JP" altLang="en-US" sz="2300" b="0" i="0" u="none" strike="noStrike" dirty="0">
                        <a:solidFill>
                          <a:srgbClr val="000000"/>
                        </a:solidFill>
                        <a:effectLst/>
                        <a:latin typeface="ＭＳ Ｐゴシック"/>
                      </a:endParaRPr>
                    </a:p>
                  </a:txBody>
                  <a:tcPr marL="3913" marR="3913" marT="5216" marB="0" anchor="ctr">
                    <a:solidFill>
                      <a:srgbClr val="FFA669"/>
                    </a:solidFill>
                  </a:tcPr>
                </a:tc>
                <a:tc>
                  <a:txBody>
                    <a:bodyPr/>
                    <a:lstStyle/>
                    <a:p>
                      <a:pPr algn="l" fontAlgn="ctr"/>
                      <a:r>
                        <a:rPr lang="ja-JP" altLang="en-US" sz="2300" u="none" strike="noStrike" baseline="0" dirty="0" smtClean="0">
                          <a:effectLst/>
                        </a:rPr>
                        <a:t> </a:t>
                      </a:r>
                      <a:r>
                        <a:rPr lang="ja-JP" altLang="en-US" sz="2300" u="none" strike="noStrike" dirty="0" smtClean="0">
                          <a:effectLst/>
                        </a:rPr>
                        <a:t>家族</a:t>
                      </a:r>
                      <a:r>
                        <a:rPr lang="ja-JP" altLang="en-US" sz="2300" u="none" strike="noStrike" dirty="0">
                          <a:effectLst/>
                        </a:rPr>
                        <a:t>の絆が深まる幸せ</a:t>
                      </a:r>
                      <a:endParaRPr lang="ja-JP" altLang="en-US" sz="2300" b="0" i="0" u="none" strike="noStrike" dirty="0">
                        <a:solidFill>
                          <a:srgbClr val="000000"/>
                        </a:solidFill>
                        <a:effectLst/>
                        <a:latin typeface="ＭＳ Ｐゴシック"/>
                      </a:endParaRPr>
                    </a:p>
                  </a:txBody>
                  <a:tcPr marL="3913" marR="3913" marT="5216" marB="0" anchor="ctr">
                    <a:solidFill>
                      <a:srgbClr val="FFE7E7"/>
                    </a:solidFill>
                  </a:tcPr>
                </a:tc>
                <a:extLst>
                  <a:ext uri="{0D108BD9-81ED-4DB2-BD59-A6C34878D82A}">
                    <a16:rowId xmlns="" xmlns:a16="http://schemas.microsoft.com/office/drawing/2014/main" val="10001"/>
                  </a:ext>
                </a:extLst>
              </a:tr>
              <a:tr h="524583">
                <a:tc vMerge="1">
                  <a:txBody>
                    <a:bodyPr/>
                    <a:lstStyle/>
                    <a:p>
                      <a:endParaRPr kumimoji="1" lang="ja-JP" altLang="en-US"/>
                    </a:p>
                  </a:txBody>
                  <a:tcPr/>
                </a:tc>
                <a:tc>
                  <a:txBody>
                    <a:bodyPr/>
                    <a:lstStyle/>
                    <a:p>
                      <a:pPr algn="l" fontAlgn="ctr"/>
                      <a:r>
                        <a:rPr lang="ja-JP" altLang="en-US" sz="2300" u="none" strike="noStrike" dirty="0" smtClean="0">
                          <a:effectLst/>
                        </a:rPr>
                        <a:t> 自分</a:t>
                      </a:r>
                      <a:r>
                        <a:rPr lang="ja-JP" altLang="en-US" sz="2300" u="none" strike="noStrike" dirty="0">
                          <a:effectLst/>
                        </a:rPr>
                        <a:t>にとって大きくなったパートナの</a:t>
                      </a:r>
                      <a:r>
                        <a:rPr lang="ja-JP" altLang="en-US" sz="2300" u="none" strike="noStrike" dirty="0" smtClean="0">
                          <a:effectLst/>
                        </a:rPr>
                        <a:t>存在</a:t>
                      </a:r>
                      <a:endParaRPr lang="ja-JP" altLang="en-US" sz="2300" b="0" i="0" u="none" strike="noStrike" dirty="0">
                        <a:solidFill>
                          <a:srgbClr val="000000"/>
                        </a:solidFill>
                        <a:effectLst/>
                        <a:latin typeface="ＭＳ Ｐゴシック"/>
                      </a:endParaRPr>
                    </a:p>
                  </a:txBody>
                  <a:tcPr marL="3913" marR="3913" marT="5216" marB="0" anchor="ctr">
                    <a:solidFill>
                      <a:srgbClr val="FFCCCC"/>
                    </a:solidFill>
                  </a:tcPr>
                </a:tc>
                <a:extLst>
                  <a:ext uri="{0D108BD9-81ED-4DB2-BD59-A6C34878D82A}">
                    <a16:rowId xmlns="" xmlns:a16="http://schemas.microsoft.com/office/drawing/2014/main" val="10002"/>
                  </a:ext>
                </a:extLst>
              </a:tr>
              <a:tr h="555940">
                <a:tc vMerge="1">
                  <a:txBody>
                    <a:bodyPr/>
                    <a:lstStyle/>
                    <a:p>
                      <a:endParaRPr kumimoji="1" lang="ja-JP" altLang="en-US"/>
                    </a:p>
                  </a:txBody>
                  <a:tcPr/>
                </a:tc>
                <a:tc>
                  <a:txBody>
                    <a:bodyPr/>
                    <a:lstStyle/>
                    <a:p>
                      <a:pPr algn="l" fontAlgn="ctr"/>
                      <a:r>
                        <a:rPr lang="ja-JP" altLang="en-US" sz="2300" u="none" strike="noStrike" dirty="0" smtClean="0">
                          <a:effectLst/>
                        </a:rPr>
                        <a:t> 自分</a:t>
                      </a:r>
                      <a:r>
                        <a:rPr lang="ja-JP" altLang="en-US" sz="2300" u="none" strike="noStrike" dirty="0">
                          <a:effectLst/>
                        </a:rPr>
                        <a:t>を受け止めてくれる人々への気づきと感謝</a:t>
                      </a:r>
                      <a:endParaRPr lang="ja-JP" altLang="en-US" sz="2300" b="0" i="0" u="none" strike="noStrike" dirty="0">
                        <a:solidFill>
                          <a:srgbClr val="000000"/>
                        </a:solidFill>
                        <a:effectLst/>
                        <a:latin typeface="ＭＳ Ｐゴシック"/>
                      </a:endParaRPr>
                    </a:p>
                  </a:txBody>
                  <a:tcPr marL="3913" marR="3913" marT="5216" marB="0" anchor="ctr">
                    <a:solidFill>
                      <a:srgbClr val="FFD4B7"/>
                    </a:solidFill>
                  </a:tcPr>
                </a:tc>
                <a:extLst>
                  <a:ext uri="{0D108BD9-81ED-4DB2-BD59-A6C34878D82A}">
                    <a16:rowId xmlns="" xmlns:a16="http://schemas.microsoft.com/office/drawing/2014/main" val="10003"/>
                  </a:ext>
                </a:extLst>
              </a:tr>
              <a:tr h="546199">
                <a:tc vMerge="1">
                  <a:txBody>
                    <a:bodyPr/>
                    <a:lstStyle/>
                    <a:p>
                      <a:endParaRPr kumimoji="1" lang="ja-JP" altLang="en-US"/>
                    </a:p>
                  </a:txBody>
                  <a:tcPr/>
                </a:tc>
                <a:tc>
                  <a:txBody>
                    <a:bodyPr/>
                    <a:lstStyle/>
                    <a:p>
                      <a:pPr algn="l" fontAlgn="ctr"/>
                      <a:r>
                        <a:rPr lang="ja-JP" altLang="en-US" sz="2300" u="none" strike="noStrike" baseline="0" dirty="0" smtClean="0">
                          <a:effectLst/>
                        </a:rPr>
                        <a:t> </a:t>
                      </a:r>
                      <a:r>
                        <a:rPr lang="ja-JP" altLang="en-US" sz="2300" u="none" strike="noStrike" dirty="0" smtClean="0">
                          <a:effectLst/>
                        </a:rPr>
                        <a:t>同じ経験者の言葉の</a:t>
                      </a:r>
                      <a:r>
                        <a:rPr lang="ja-JP" altLang="en-US" sz="2300" u="none" strike="noStrike" dirty="0">
                          <a:effectLst/>
                        </a:rPr>
                        <a:t>持つ重みの発見</a:t>
                      </a:r>
                      <a:endParaRPr lang="ja-JP" altLang="en-US" sz="2300" b="0" i="0" u="none" strike="noStrike" dirty="0">
                        <a:solidFill>
                          <a:srgbClr val="000000"/>
                        </a:solidFill>
                        <a:effectLst/>
                        <a:latin typeface="ＭＳ Ｐゴシック"/>
                      </a:endParaRPr>
                    </a:p>
                  </a:txBody>
                  <a:tcPr marL="3913" marR="3913" marT="5216" marB="0" anchor="ctr">
                    <a:solidFill>
                      <a:srgbClr val="FFC39B"/>
                    </a:solidFill>
                  </a:tcPr>
                </a:tc>
                <a:extLst>
                  <a:ext uri="{0D108BD9-81ED-4DB2-BD59-A6C34878D82A}">
                    <a16:rowId xmlns="" xmlns:a16="http://schemas.microsoft.com/office/drawing/2014/main" val="10004"/>
                  </a:ext>
                </a:extLst>
              </a:tr>
            </a:tbl>
          </a:graphicData>
        </a:graphic>
      </p:graphicFrame>
      <p:sp>
        <p:nvSpPr>
          <p:cNvPr id="10" name="角丸四角形吹き出し 9"/>
          <p:cNvSpPr/>
          <p:nvPr/>
        </p:nvSpPr>
        <p:spPr>
          <a:xfrm>
            <a:off x="862422" y="1267358"/>
            <a:ext cx="8247610" cy="558571"/>
          </a:xfrm>
          <a:prstGeom prst="wedgeRoundRectCallout">
            <a:avLst>
              <a:gd name="adj1" fmla="val 32316"/>
              <a:gd name="adj2" fmla="val 328153"/>
              <a:gd name="adj3" fmla="val 16667"/>
            </a:avLst>
          </a:prstGeom>
          <a:gradFill>
            <a:gsLst>
              <a:gs pos="0">
                <a:schemeClr val="bg1">
                  <a:lumMod val="66000"/>
                  <a:lumOff val="34000"/>
                </a:schemeClr>
              </a:gs>
              <a:gs pos="54000">
                <a:schemeClr val="bg1">
                  <a:alpha val="91000"/>
                </a:schemeClr>
              </a:gs>
              <a:gs pos="100000">
                <a:schemeClr val="bg1">
                  <a:alpha val="26000"/>
                </a:schemeClr>
              </a:gs>
            </a:gsLst>
            <a:lin ang="5400000" scaled="0"/>
          </a:gradFill>
          <a:ln w="38100"/>
        </p:spPr>
        <p:style>
          <a:lnRef idx="2">
            <a:schemeClr val="accent2"/>
          </a:lnRef>
          <a:fillRef idx="1">
            <a:schemeClr val="lt1"/>
          </a:fillRef>
          <a:effectRef idx="0">
            <a:schemeClr val="accent2"/>
          </a:effectRef>
          <a:fontRef idx="minor">
            <a:schemeClr val="dk1"/>
          </a:fontRef>
        </p:style>
        <p:txBody>
          <a:bodyPr/>
          <a:lstStyle/>
          <a:p>
            <a:pPr>
              <a:defRPr/>
            </a:pPr>
            <a:r>
              <a:rPr lang="ja-JP" altLang="en-US" sz="2400" dirty="0" smtClean="0">
                <a:solidFill>
                  <a:prstClr val="black"/>
                </a:solidFill>
              </a:rPr>
              <a:t>がんによって自分の身を置く場所が家族の中であるとわかった</a:t>
            </a:r>
            <a:endParaRPr lang="en-US" altLang="ja-JP" sz="2400" dirty="0">
              <a:solidFill>
                <a:prstClr val="black"/>
              </a:solidFill>
            </a:endParaRPr>
          </a:p>
        </p:txBody>
      </p:sp>
      <p:sp>
        <p:nvSpPr>
          <p:cNvPr id="12" name="角丸四角形吹き出し 11"/>
          <p:cNvSpPr/>
          <p:nvPr/>
        </p:nvSpPr>
        <p:spPr>
          <a:xfrm>
            <a:off x="181966" y="2224273"/>
            <a:ext cx="6941809" cy="573463"/>
          </a:xfrm>
          <a:prstGeom prst="wedgeRoundRectCallout">
            <a:avLst>
              <a:gd name="adj1" fmla="val -13455"/>
              <a:gd name="adj2" fmla="val 242889"/>
              <a:gd name="adj3" fmla="val 16667"/>
            </a:avLst>
          </a:prstGeom>
          <a:gradFill>
            <a:gsLst>
              <a:gs pos="0">
                <a:schemeClr val="bg1">
                  <a:lumMod val="66000"/>
                  <a:lumOff val="34000"/>
                </a:schemeClr>
              </a:gs>
              <a:gs pos="23000">
                <a:srgbClr val="FFFFFF">
                  <a:alpha val="97000"/>
                </a:srgbClr>
              </a:gs>
              <a:gs pos="38000">
                <a:schemeClr val="bg1">
                  <a:alpha val="17000"/>
                </a:schemeClr>
              </a:gs>
              <a:gs pos="100000">
                <a:schemeClr val="bg1">
                  <a:alpha val="3000"/>
                </a:schemeClr>
              </a:gs>
            </a:gsLst>
            <a:lin ang="5400000" scaled="0"/>
          </a:gradFill>
          <a:ln w="38100"/>
        </p:spPr>
        <p:style>
          <a:lnRef idx="2">
            <a:schemeClr val="accent2"/>
          </a:lnRef>
          <a:fillRef idx="1">
            <a:schemeClr val="lt1"/>
          </a:fillRef>
          <a:effectRef idx="0">
            <a:schemeClr val="accent2"/>
          </a:effectRef>
          <a:fontRef idx="minor">
            <a:schemeClr val="dk1"/>
          </a:fontRef>
        </p:style>
        <p:txBody>
          <a:bodyPr/>
          <a:lstStyle/>
          <a:p>
            <a:pPr>
              <a:defRPr/>
            </a:pPr>
            <a:r>
              <a:rPr lang="ja-JP" altLang="en-US" sz="2400" dirty="0" smtClean="0">
                <a:solidFill>
                  <a:prstClr val="black"/>
                </a:solidFill>
              </a:rPr>
              <a:t>夫</a:t>
            </a:r>
            <a:r>
              <a:rPr lang="ja-JP" altLang="en-US" sz="2400" dirty="0">
                <a:solidFill>
                  <a:prstClr val="black"/>
                </a:solidFill>
              </a:rPr>
              <a:t>といる心強さで肩の荷が軽くなっていると</a:t>
            </a:r>
            <a:r>
              <a:rPr lang="ja-JP" altLang="en-US" sz="2400" dirty="0" smtClean="0">
                <a:solidFill>
                  <a:prstClr val="black"/>
                </a:solidFill>
              </a:rPr>
              <a:t>気づいた</a:t>
            </a:r>
            <a:endParaRPr lang="en-US" altLang="ja-JP" sz="2400" dirty="0">
              <a:solidFill>
                <a:prstClr val="black"/>
              </a:solidFill>
            </a:endParaRPr>
          </a:p>
        </p:txBody>
      </p:sp>
      <p:sp>
        <p:nvSpPr>
          <p:cNvPr id="13" name="角丸四角形吹き出し 12"/>
          <p:cNvSpPr/>
          <p:nvPr/>
        </p:nvSpPr>
        <p:spPr>
          <a:xfrm>
            <a:off x="5507502" y="5508086"/>
            <a:ext cx="3620770" cy="876301"/>
          </a:xfrm>
          <a:prstGeom prst="wedgeRoundRectCallout">
            <a:avLst>
              <a:gd name="adj1" fmla="val -29837"/>
              <a:gd name="adj2" fmla="val -72579"/>
              <a:gd name="adj3" fmla="val 16667"/>
            </a:avLst>
          </a:prstGeom>
          <a:ln w="38100"/>
        </p:spPr>
        <p:style>
          <a:lnRef idx="2">
            <a:schemeClr val="accent2"/>
          </a:lnRef>
          <a:fillRef idx="1">
            <a:schemeClr val="lt1"/>
          </a:fillRef>
          <a:effectRef idx="0">
            <a:schemeClr val="accent2"/>
          </a:effectRef>
          <a:fontRef idx="minor">
            <a:schemeClr val="dk1"/>
          </a:fontRef>
        </p:style>
        <p:txBody>
          <a:bodyPr/>
          <a:lstStyle/>
          <a:p>
            <a:pPr>
              <a:defRPr/>
            </a:pPr>
            <a:r>
              <a:rPr lang="ja-JP" altLang="en-US" sz="2400" dirty="0" smtClean="0">
                <a:solidFill>
                  <a:prstClr val="black"/>
                </a:solidFill>
              </a:rPr>
              <a:t>同じ</a:t>
            </a:r>
            <a:r>
              <a:rPr lang="ja-JP" altLang="en-US" sz="2400" dirty="0">
                <a:solidFill>
                  <a:prstClr val="black"/>
                </a:solidFill>
              </a:rPr>
              <a:t>経験者の言葉に勇気づけられることがわかった</a:t>
            </a:r>
            <a:endParaRPr lang="en-US" altLang="ja-JP" sz="2400" dirty="0">
              <a:solidFill>
                <a:prstClr val="black"/>
              </a:solidFill>
            </a:endParaRPr>
          </a:p>
        </p:txBody>
      </p:sp>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11" name="角丸四角形吹き出し 10"/>
          <p:cNvSpPr/>
          <p:nvPr/>
        </p:nvSpPr>
        <p:spPr>
          <a:xfrm>
            <a:off x="55202" y="5439776"/>
            <a:ext cx="5364088" cy="1293894"/>
          </a:xfrm>
          <a:prstGeom prst="wedgeRoundRectCallout">
            <a:avLst>
              <a:gd name="adj1" fmla="val -1017"/>
              <a:gd name="adj2" fmla="val -96747"/>
              <a:gd name="adj3" fmla="val 16667"/>
            </a:avLst>
          </a:prstGeom>
          <a:gradFill>
            <a:gsLst>
              <a:gs pos="0">
                <a:schemeClr val="bg1">
                  <a:alpha val="0"/>
                  <a:lumMod val="66000"/>
                  <a:lumOff val="34000"/>
                </a:schemeClr>
              </a:gs>
              <a:gs pos="54000">
                <a:schemeClr val="bg1"/>
              </a:gs>
              <a:gs pos="100000">
                <a:schemeClr val="bg1"/>
              </a:gs>
            </a:gsLst>
            <a:lin ang="5400000" scaled="0"/>
          </a:gradFill>
          <a:ln w="38100"/>
        </p:spPr>
        <p:style>
          <a:lnRef idx="2">
            <a:schemeClr val="accent2"/>
          </a:lnRef>
          <a:fillRef idx="1">
            <a:schemeClr val="lt1"/>
          </a:fillRef>
          <a:effectRef idx="0">
            <a:schemeClr val="accent2"/>
          </a:effectRef>
          <a:fontRef idx="minor">
            <a:schemeClr val="dk1"/>
          </a:fontRef>
        </p:style>
        <p:txBody>
          <a:bodyPr/>
          <a:lstStyle/>
          <a:p>
            <a:pPr>
              <a:defRPr/>
            </a:pPr>
            <a:r>
              <a:rPr lang="ja-JP" altLang="en-US" sz="2400" dirty="0" smtClean="0"/>
              <a:t>がんになって他者の気持ちがわかるようになった</a:t>
            </a:r>
            <a:endParaRPr lang="en-US" altLang="ja-JP" sz="2400" dirty="0"/>
          </a:p>
          <a:p>
            <a:pPr marL="182563" indent="-182563">
              <a:defRPr/>
            </a:pPr>
            <a:r>
              <a:rPr lang="ja-JP" altLang="en-US" sz="2400" dirty="0" smtClean="0"/>
              <a:t>他者</a:t>
            </a:r>
            <a:r>
              <a:rPr lang="ja-JP" altLang="en-US" sz="2400" dirty="0"/>
              <a:t>の気遣いから自己の再生を感じた</a:t>
            </a:r>
          </a:p>
        </p:txBody>
      </p:sp>
    </p:spTree>
    <p:extLst>
      <p:ext uri="{BB962C8B-B14F-4D97-AF65-F5344CB8AC3E}">
        <p14:creationId xmlns:p14="http://schemas.microsoft.com/office/powerpoint/2010/main" val="2179237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95636" y="573491"/>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8" name="コンテンツ プレースホルダー 6"/>
          <p:cNvGraphicFramePr>
            <a:graphicFrameLocks/>
          </p:cNvGraphicFramePr>
          <p:nvPr>
            <p:extLst/>
          </p:nvPr>
        </p:nvGraphicFramePr>
        <p:xfrm>
          <a:off x="691258" y="2218434"/>
          <a:ext cx="8348662" cy="1450311"/>
        </p:xfrm>
        <a:graphic>
          <a:graphicData uri="http://schemas.openxmlformats.org/drawingml/2006/table">
            <a:tbl>
              <a:tblPr/>
              <a:tblGrid>
                <a:gridCol w="2794763">
                  <a:extLst>
                    <a:ext uri="{9D8B030D-6E8A-4147-A177-3AD203B41FA5}">
                      <a16:colId xmlns="" xmlns:a16="http://schemas.microsoft.com/office/drawing/2014/main" val="20000"/>
                    </a:ext>
                  </a:extLst>
                </a:gridCol>
                <a:gridCol w="5553899">
                  <a:extLst>
                    <a:ext uri="{9D8B030D-6E8A-4147-A177-3AD203B41FA5}">
                      <a16:colId xmlns="" xmlns:a16="http://schemas.microsoft.com/office/drawing/2014/main" val="20001"/>
                    </a:ext>
                  </a:extLst>
                </a:gridCol>
              </a:tblGrid>
              <a:tr h="355897">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3913" marR="3913" marT="52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3913" marR="3913" marT="52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83544">
                <a:tc row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がんによる益</a:t>
                      </a:r>
                      <a:endParaRPr lang="ja-JP" altLang="en-US" sz="2300" b="0" i="0" u="none" strike="noStrike" dirty="0">
                        <a:solidFill>
                          <a:srgbClr val="6600CC"/>
                        </a:solidFill>
                        <a:effectLst/>
                        <a:latin typeface="ＭＳ Ｐゴシック"/>
                      </a:endParaRPr>
                    </a:p>
                  </a:txBody>
                  <a:tcPr marL="5715" marR="5715" marT="761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5FFAE"/>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がんに</a:t>
                      </a:r>
                      <a:r>
                        <a:rPr lang="ja-JP" altLang="en-US" sz="2300" u="none" strike="noStrike" dirty="0">
                          <a:effectLst/>
                        </a:rPr>
                        <a:t>なってあらたに見つける楽しみ</a:t>
                      </a:r>
                      <a:endParaRPr lang="ja-JP" altLang="en-US" sz="2300" b="0" i="0" u="none" strike="noStrike" dirty="0">
                        <a:solidFill>
                          <a:srgbClr val="000000"/>
                        </a:solidFill>
                        <a:effectLst/>
                        <a:latin typeface="ＭＳ Ｐゴシック"/>
                      </a:endParaRPr>
                    </a:p>
                  </a:txBody>
                  <a:tcPr marL="5715" marR="5715" marT="761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1FFD6"/>
                    </a:solidFill>
                  </a:tcPr>
                </a:tc>
                <a:extLst>
                  <a:ext uri="{0D108BD9-81ED-4DB2-BD59-A6C34878D82A}">
                    <a16:rowId xmlns="" xmlns:a16="http://schemas.microsoft.com/office/drawing/2014/main" val="10001"/>
                  </a:ext>
                </a:extLst>
              </a:tr>
              <a:tr h="510870">
                <a:tc vMerge="1">
                  <a:txBody>
                    <a:bodyPr/>
                    <a:lstStyle/>
                    <a:p>
                      <a:endParaRPr kumimoji="1" lang="ja-JP" altLang="en-US"/>
                    </a:p>
                  </a:txBody>
                  <a:tcPr>
                    <a:solidFill>
                      <a:srgbClr val="FFABB5"/>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がん</a:t>
                      </a:r>
                      <a:r>
                        <a:rPr lang="ja-JP" altLang="en-US" sz="2300" u="none" strike="noStrike" dirty="0">
                          <a:effectLst/>
                        </a:rPr>
                        <a:t>により得したこと</a:t>
                      </a:r>
                      <a:endParaRPr lang="ja-JP" altLang="en-US" sz="2300" b="0" i="0" u="none" strike="noStrike" dirty="0">
                        <a:solidFill>
                          <a:srgbClr val="000000"/>
                        </a:solidFill>
                        <a:effectLst/>
                        <a:latin typeface="ＭＳ Ｐゴシック"/>
                      </a:endParaRPr>
                    </a:p>
                  </a:txBody>
                  <a:tcPr marL="5715" marR="5715" marT="761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FFFBF"/>
                    </a:solidFill>
                  </a:tcPr>
                </a:tc>
                <a:extLst>
                  <a:ext uri="{0D108BD9-81ED-4DB2-BD59-A6C34878D82A}">
                    <a16:rowId xmlns="" xmlns:a16="http://schemas.microsoft.com/office/drawing/2014/main" val="10002"/>
                  </a:ext>
                </a:extLst>
              </a:tr>
            </a:tbl>
          </a:graphicData>
        </a:graphic>
      </p:graphicFrame>
      <p:sp>
        <p:nvSpPr>
          <p:cNvPr id="9" name="角丸四角形吹き出し 8"/>
          <p:cNvSpPr/>
          <p:nvPr/>
        </p:nvSpPr>
        <p:spPr>
          <a:xfrm>
            <a:off x="1547664" y="1406582"/>
            <a:ext cx="6905078" cy="582258"/>
          </a:xfrm>
          <a:prstGeom prst="wedgeRoundRectCallout">
            <a:avLst>
              <a:gd name="adj1" fmla="val -10247"/>
              <a:gd name="adj2" fmla="val 156015"/>
              <a:gd name="adj3" fmla="val 16667"/>
            </a:avLst>
          </a:prstGeom>
          <a:gradFill>
            <a:gsLst>
              <a:gs pos="0">
                <a:sysClr val="window" lastClr="FFFFFF">
                  <a:lumMod val="66000"/>
                  <a:lumOff val="34000"/>
                  <a:alpha val="89000"/>
                </a:sysClr>
              </a:gs>
              <a:gs pos="31000">
                <a:sysClr val="window" lastClr="FFFFFF">
                  <a:alpha val="70000"/>
                </a:sysClr>
              </a:gs>
              <a:gs pos="100000">
                <a:sysClr val="window" lastClr="FFFFFF">
                  <a:alpha val="50000"/>
                  <a:lumMod val="82000"/>
                  <a:lumOff val="18000"/>
                </a:sysClr>
              </a:gs>
            </a:gsLst>
            <a:lin ang="5400000" scaled="0"/>
          </a:gradFill>
          <a:ln w="38100" cap="flat" cmpd="sng" algn="ctr">
            <a:solidFill>
              <a:srgbClr val="00B050"/>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がっくり</a:t>
            </a:r>
            <a:r>
              <a:rPr kumimoji="0" lang="ja-JP" altLang="en-US" sz="2400" kern="0" dirty="0">
                <a:solidFill>
                  <a:prstClr val="black"/>
                </a:solidFill>
              </a:rPr>
              <a:t>こないようにと用意していた趣味が楽しい</a:t>
            </a:r>
            <a:endParaRPr kumimoji="0" lang="en-US" altLang="ja-JP" sz="2400" kern="0" dirty="0">
              <a:solidFill>
                <a:prstClr val="black"/>
              </a:solidFill>
            </a:endParaRPr>
          </a:p>
        </p:txBody>
      </p:sp>
      <p:sp>
        <p:nvSpPr>
          <p:cNvPr id="10" name="角丸四角形吹き出し 9"/>
          <p:cNvSpPr/>
          <p:nvPr/>
        </p:nvSpPr>
        <p:spPr>
          <a:xfrm>
            <a:off x="2692103" y="4009449"/>
            <a:ext cx="6347817" cy="1003727"/>
          </a:xfrm>
          <a:prstGeom prst="wedgeRoundRectCallout">
            <a:avLst>
              <a:gd name="adj1" fmla="val 12940"/>
              <a:gd name="adj2" fmla="val -97133"/>
              <a:gd name="adj3" fmla="val 16667"/>
            </a:avLst>
          </a:prstGeom>
          <a:gradFill>
            <a:gsLst>
              <a:gs pos="0">
                <a:sysClr val="window" lastClr="FFFFFF">
                  <a:lumMod val="66000"/>
                  <a:lumOff val="34000"/>
                  <a:alpha val="64000"/>
                </a:sysClr>
              </a:gs>
              <a:gs pos="31000">
                <a:sysClr val="window" lastClr="FFFFFF">
                  <a:alpha val="70000"/>
                </a:sysClr>
              </a:gs>
              <a:gs pos="100000">
                <a:sysClr val="window" lastClr="FFFFFF">
                  <a:lumMod val="0"/>
                  <a:lumOff val="100000"/>
                  <a:alpha val="95000"/>
                </a:sysClr>
              </a:gs>
            </a:gsLst>
            <a:lin ang="5400000" scaled="0"/>
          </a:gradFill>
          <a:ln w="38100" cap="flat" cmpd="sng" algn="ctr">
            <a:solidFill>
              <a:srgbClr val="00B050"/>
            </a:solidFill>
            <a:prstDash val="solid"/>
            <a:miter lim="800000"/>
          </a:ln>
          <a:effectLst/>
        </p:spPr>
        <p:txBody>
          <a:bodyPr/>
          <a:lstStyle/>
          <a:p>
            <a:pPr eaLnBrk="0" fontAlgn="base" hangingPunct="0">
              <a:spcBef>
                <a:spcPct val="0"/>
              </a:spcBef>
              <a:spcAft>
                <a:spcPct val="0"/>
              </a:spcAft>
              <a:defRPr/>
            </a:pPr>
            <a:r>
              <a:rPr kumimoji="0" lang="ja-JP" altLang="en-US" sz="2400" kern="0" dirty="0" smtClean="0">
                <a:solidFill>
                  <a:prstClr val="black"/>
                </a:solidFill>
              </a:rPr>
              <a:t>タバコ</a:t>
            </a:r>
            <a:r>
              <a:rPr kumimoji="0" lang="ja-JP" altLang="en-US" sz="2400" kern="0" dirty="0">
                <a:solidFill>
                  <a:prstClr val="black"/>
                </a:solidFill>
              </a:rPr>
              <a:t>と縁が切れたのは乳房切除術の駄賃と思うことにした</a:t>
            </a:r>
            <a:endParaRPr kumimoji="0" lang="en-US" altLang="ja-JP" sz="2400" kern="0" dirty="0">
              <a:solidFill>
                <a:prstClr val="black"/>
              </a:solidFill>
            </a:endParaRPr>
          </a:p>
        </p:txBody>
      </p:sp>
      <p:pic>
        <p:nvPicPr>
          <p:cNvPr id="13" name="Picture 8" descr="http://ecx.images-amazon.com/images/I/3169EFNJA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95" y="4206738"/>
            <a:ext cx="1495081" cy="2197053"/>
          </a:xfrm>
          <a:prstGeom prst="rect">
            <a:avLst/>
          </a:prstGeom>
          <a:ln>
            <a:noFill/>
          </a:ln>
          <a:effectLst>
            <a:outerShdw blurRad="292100" dist="2540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4042033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307"/>
            <a:ext cx="9144000" cy="6401607"/>
          </a:xfrm>
          <a:prstGeom prst="rect">
            <a:avLst/>
          </a:prstGeom>
        </p:spPr>
      </p:pic>
      <p:sp>
        <p:nvSpPr>
          <p:cNvPr id="2" name="タイトル 1"/>
          <p:cNvSpPr>
            <a:spLocks noGrp="1"/>
          </p:cNvSpPr>
          <p:nvPr>
            <p:ph type="title"/>
          </p:nvPr>
        </p:nvSpPr>
        <p:spPr>
          <a:xfrm>
            <a:off x="1295636" y="573491"/>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8" name="コンテンツ プレースホルダー 6"/>
          <p:cNvGraphicFramePr>
            <a:graphicFrameLocks/>
          </p:cNvGraphicFramePr>
          <p:nvPr>
            <p:extLst/>
          </p:nvPr>
        </p:nvGraphicFramePr>
        <p:xfrm>
          <a:off x="397669" y="2922851"/>
          <a:ext cx="8348662" cy="1412249"/>
        </p:xfrm>
        <a:graphic>
          <a:graphicData uri="http://schemas.openxmlformats.org/drawingml/2006/table">
            <a:tbl>
              <a:tblPr/>
              <a:tblGrid>
                <a:gridCol w="2794763">
                  <a:extLst>
                    <a:ext uri="{9D8B030D-6E8A-4147-A177-3AD203B41FA5}">
                      <a16:colId xmlns="" xmlns:a16="http://schemas.microsoft.com/office/drawing/2014/main" val="20000"/>
                    </a:ext>
                  </a:extLst>
                </a:gridCol>
                <a:gridCol w="5553899">
                  <a:extLst>
                    <a:ext uri="{9D8B030D-6E8A-4147-A177-3AD203B41FA5}">
                      <a16:colId xmlns="" xmlns:a16="http://schemas.microsoft.com/office/drawing/2014/main" val="20001"/>
                    </a:ext>
                  </a:extLst>
                </a:gridCol>
              </a:tblGrid>
              <a:tr h="355897">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3913" marR="3913" marT="52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3913" marR="3913" marT="52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22750">
                <a:tc row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平常がもたらす喜び</a:t>
                      </a:r>
                      <a:endParaRPr lang="ja-JP" altLang="en-US" sz="2300" b="0" i="0" u="none" strike="noStrike" dirty="0">
                        <a:solidFill>
                          <a:srgbClr val="000000"/>
                        </a:solidFill>
                        <a:effectLst/>
                        <a:latin typeface="ＭＳ Ｐゴシック"/>
                      </a:endParaRPr>
                    </a:p>
                  </a:txBody>
                  <a:tcPr marL="5715" marR="5715" marT="7619"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65D965"/>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当たり前</a:t>
                      </a:r>
                      <a:r>
                        <a:rPr lang="ja-JP" altLang="en-US" sz="2300" u="none" strike="noStrike" dirty="0">
                          <a:effectLst/>
                        </a:rPr>
                        <a:t>の時を迎えられる喜び</a:t>
                      </a:r>
                      <a:endParaRPr lang="ja-JP" altLang="en-US" sz="2300" b="0" i="0" u="none" strike="noStrike" dirty="0">
                        <a:solidFill>
                          <a:srgbClr val="000000"/>
                        </a:solidFill>
                        <a:effectLst/>
                        <a:latin typeface="ＭＳ Ｐゴシック"/>
                      </a:endParaRPr>
                    </a:p>
                  </a:txBody>
                  <a:tcPr marL="5715" marR="5715" marT="7619"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A2E8A2"/>
                    </a:solidFill>
                  </a:tcPr>
                </a:tc>
                <a:extLst>
                  <a:ext uri="{0D108BD9-81ED-4DB2-BD59-A6C34878D82A}">
                    <a16:rowId xmlns="" xmlns:a16="http://schemas.microsoft.com/office/drawing/2014/main" val="10003"/>
                  </a:ext>
                </a:extLst>
              </a:tr>
              <a:tr h="533602">
                <a:tc vMerge="1">
                  <a:txBody>
                    <a:bodyPr/>
                    <a:lstStyle/>
                    <a:p>
                      <a:endParaRPr kumimoji="1" lang="ja-JP" altLang="en-US"/>
                    </a:p>
                  </a:txBody>
                  <a:tcPr>
                    <a:solidFill>
                      <a:srgbClr val="65D965"/>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苦痛</a:t>
                      </a:r>
                      <a:r>
                        <a:rPr lang="ja-JP" altLang="en-US" sz="2300" u="none" strike="noStrike" dirty="0">
                          <a:effectLst/>
                        </a:rPr>
                        <a:t>体験により気づかされる安寧の幸せ</a:t>
                      </a:r>
                      <a:endParaRPr lang="ja-JP" altLang="en-US" sz="2300" b="0" i="0" u="none" strike="noStrike" dirty="0">
                        <a:solidFill>
                          <a:srgbClr val="000000"/>
                        </a:solidFill>
                        <a:effectLst/>
                        <a:latin typeface="ＭＳ Ｐゴシック"/>
                      </a:endParaRPr>
                    </a:p>
                  </a:txBody>
                  <a:tcPr marL="5715" marR="5715" marT="761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4E084"/>
                    </a:solidFill>
                  </a:tcPr>
                </a:tc>
                <a:extLst>
                  <a:ext uri="{0D108BD9-81ED-4DB2-BD59-A6C34878D82A}">
                    <a16:rowId xmlns="" xmlns:a16="http://schemas.microsoft.com/office/drawing/2014/main" val="10004"/>
                  </a:ext>
                </a:extLst>
              </a:tr>
            </a:tbl>
          </a:graphicData>
        </a:graphic>
      </p:graphicFrame>
      <p:sp>
        <p:nvSpPr>
          <p:cNvPr id="11" name="角丸四角形吹き出し 10"/>
          <p:cNvSpPr/>
          <p:nvPr/>
        </p:nvSpPr>
        <p:spPr>
          <a:xfrm>
            <a:off x="1016016" y="1203235"/>
            <a:ext cx="6835430" cy="1420150"/>
          </a:xfrm>
          <a:prstGeom prst="wedgeRoundRectCallout">
            <a:avLst>
              <a:gd name="adj1" fmla="val -14568"/>
              <a:gd name="adj2" fmla="val 100930"/>
              <a:gd name="adj3" fmla="val 16667"/>
            </a:avLst>
          </a:prstGeom>
          <a:gradFill>
            <a:gsLst>
              <a:gs pos="0">
                <a:sysClr val="window" lastClr="FFFFFF">
                  <a:alpha val="0"/>
                  <a:lumMod val="40000"/>
                  <a:lumOff val="60000"/>
                </a:sysClr>
              </a:gs>
              <a:gs pos="45000">
                <a:sysClr val="window" lastClr="FFFFFF">
                  <a:alpha val="70000"/>
                </a:sysClr>
              </a:gs>
              <a:gs pos="100000">
                <a:sysClr val="window" lastClr="FFFFFF">
                  <a:lumMod val="0"/>
                  <a:lumOff val="100000"/>
                  <a:alpha val="21000"/>
                </a:sysClr>
              </a:gs>
            </a:gsLst>
            <a:lin ang="5400000" scaled="0"/>
          </a:gradFill>
          <a:ln w="38100" cap="flat" cmpd="sng" algn="ctr">
            <a:solidFill>
              <a:srgbClr val="00B050"/>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新しい年を迎えることに感謝した</a:t>
            </a:r>
            <a:endParaRPr kumimoji="0" lang="en-US" altLang="ja-JP" sz="2400" kern="0" dirty="0" smtClean="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日常</a:t>
            </a:r>
            <a:r>
              <a:rPr kumimoji="0" lang="ja-JP" altLang="en-US" sz="2400" kern="0" dirty="0">
                <a:solidFill>
                  <a:prstClr val="black"/>
                </a:solidFill>
              </a:rPr>
              <a:t>がもたらす当たり前に感謝した</a:t>
            </a:r>
            <a:endParaRPr kumimoji="0" lang="en-US" altLang="ja-JP" sz="2400" kern="0" dirty="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日々</a:t>
            </a:r>
            <a:r>
              <a:rPr kumimoji="0" lang="ja-JP" altLang="en-US" sz="2400" kern="0" dirty="0">
                <a:solidFill>
                  <a:prstClr val="black"/>
                </a:solidFill>
              </a:rPr>
              <a:t>の輝ける時間を過ごすことに対して感謝した</a:t>
            </a:r>
            <a:endParaRPr kumimoji="0" lang="en-US" altLang="ja-JP" sz="2400" kern="0" dirty="0">
              <a:solidFill>
                <a:prstClr val="black"/>
              </a:solidFill>
            </a:endParaRPr>
          </a:p>
        </p:txBody>
      </p:sp>
      <p:sp>
        <p:nvSpPr>
          <p:cNvPr id="12" name="角丸四角形吹き出し 11"/>
          <p:cNvSpPr/>
          <p:nvPr/>
        </p:nvSpPr>
        <p:spPr>
          <a:xfrm>
            <a:off x="611560" y="4499562"/>
            <a:ext cx="6776294" cy="1017670"/>
          </a:xfrm>
          <a:prstGeom prst="wedgeRoundRectCallout">
            <a:avLst>
              <a:gd name="adj1" fmla="val 17657"/>
              <a:gd name="adj2" fmla="val -75308"/>
              <a:gd name="adj3" fmla="val 16667"/>
            </a:avLst>
          </a:prstGeom>
          <a:gradFill>
            <a:gsLst>
              <a:gs pos="0">
                <a:sysClr val="window" lastClr="FFFFFF">
                  <a:lumMod val="40000"/>
                  <a:lumOff val="60000"/>
                  <a:alpha val="53000"/>
                </a:sysClr>
              </a:gs>
              <a:gs pos="45000">
                <a:sysClr val="window" lastClr="FFFFFF">
                  <a:alpha val="70000"/>
                </a:sysClr>
              </a:gs>
              <a:gs pos="100000">
                <a:sysClr val="window" lastClr="FFFFFF">
                  <a:lumMod val="0"/>
                  <a:lumOff val="100000"/>
                </a:sysClr>
              </a:gs>
            </a:gsLst>
            <a:lin ang="5400000" scaled="0"/>
          </a:gradFill>
          <a:ln w="38100" cap="flat" cmpd="sng" algn="ctr">
            <a:solidFill>
              <a:srgbClr val="00B050"/>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日常</a:t>
            </a:r>
            <a:r>
              <a:rPr kumimoji="0" lang="ja-JP" altLang="en-US" sz="2400" kern="0" dirty="0">
                <a:solidFill>
                  <a:prstClr val="black"/>
                </a:solidFill>
              </a:rPr>
              <a:t>の所作を自分でできることの幸せを感じた</a:t>
            </a:r>
            <a:endParaRPr kumimoji="0" lang="en-US" altLang="ja-JP" sz="2400" kern="0" dirty="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身体</a:t>
            </a:r>
            <a:r>
              <a:rPr kumimoji="0" lang="ja-JP" altLang="en-US" sz="2400" kern="0" dirty="0">
                <a:solidFill>
                  <a:prstClr val="black"/>
                </a:solidFill>
              </a:rPr>
              <a:t>の苦痛のないことがもたらす幸を感じた</a:t>
            </a:r>
            <a:endParaRPr kumimoji="0" lang="en-US" altLang="ja-JP" sz="2400" kern="0" dirty="0">
              <a:solidFill>
                <a:prstClr val="black"/>
              </a:solidFill>
            </a:endParaRPr>
          </a:p>
        </p:txBody>
      </p:sp>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3871459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8" name="コンテンツ プレースホルダー 3"/>
          <p:cNvGraphicFramePr>
            <a:graphicFrameLocks/>
          </p:cNvGraphicFramePr>
          <p:nvPr>
            <p:extLst/>
          </p:nvPr>
        </p:nvGraphicFramePr>
        <p:xfrm>
          <a:off x="445292" y="3122687"/>
          <a:ext cx="8253413" cy="1469425"/>
        </p:xfrm>
        <a:graphic>
          <a:graphicData uri="http://schemas.openxmlformats.org/drawingml/2006/table">
            <a:tbl>
              <a:tblPr/>
              <a:tblGrid>
                <a:gridCol w="3633876">
                  <a:extLst>
                    <a:ext uri="{9D8B030D-6E8A-4147-A177-3AD203B41FA5}">
                      <a16:colId xmlns="" xmlns:a16="http://schemas.microsoft.com/office/drawing/2014/main" val="20000"/>
                    </a:ext>
                  </a:extLst>
                </a:gridCol>
                <a:gridCol w="4619537">
                  <a:extLst>
                    <a:ext uri="{9D8B030D-6E8A-4147-A177-3AD203B41FA5}">
                      <a16:colId xmlns="" xmlns:a16="http://schemas.microsoft.com/office/drawing/2014/main" val="20001"/>
                    </a:ext>
                  </a:extLst>
                </a:gridCol>
              </a:tblGrid>
              <a:tr h="398435">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35495">
                <a:tc row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自己の成長の実感と喜び</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ABFB"/>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がん</a:t>
                      </a:r>
                      <a:r>
                        <a:rPr lang="ja-JP" altLang="en-US" sz="2300" u="none" strike="noStrike" dirty="0">
                          <a:effectLst/>
                        </a:rPr>
                        <a:t>により成長させられる自己</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D5FF"/>
                    </a:solidFill>
                  </a:tcPr>
                </a:tc>
                <a:extLst>
                  <a:ext uri="{0D108BD9-81ED-4DB2-BD59-A6C34878D82A}">
                    <a16:rowId xmlns="" xmlns:a16="http://schemas.microsoft.com/office/drawing/2014/main" val="10001"/>
                  </a:ext>
                </a:extLst>
              </a:tr>
              <a:tr h="535495">
                <a:tc vMerge="1">
                  <a:txBody>
                    <a:bodyPr/>
                    <a:lstStyle/>
                    <a:p>
                      <a:endParaRPr kumimoji="1" lang="ja-JP" altLang="en-US"/>
                    </a:p>
                  </a:txBody>
                  <a:tcP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自己</a:t>
                      </a:r>
                      <a:r>
                        <a:rPr lang="ja-JP" altLang="en-US" sz="2300" u="none" strike="noStrike" dirty="0">
                          <a:effectLst/>
                        </a:rPr>
                        <a:t>の力を再認識する喜び</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1FF"/>
                    </a:solidFill>
                  </a:tcPr>
                </a:tc>
                <a:extLst>
                  <a:ext uri="{0D108BD9-81ED-4DB2-BD59-A6C34878D82A}">
                    <a16:rowId xmlns="" xmlns:a16="http://schemas.microsoft.com/office/drawing/2014/main" val="10002"/>
                  </a:ext>
                </a:extLst>
              </a:tr>
            </a:tbl>
          </a:graphicData>
        </a:graphic>
      </p:graphicFrame>
      <p:sp>
        <p:nvSpPr>
          <p:cNvPr id="9" name="角丸四角形吹き出し 8"/>
          <p:cNvSpPr/>
          <p:nvPr/>
        </p:nvSpPr>
        <p:spPr>
          <a:xfrm>
            <a:off x="462974" y="4843654"/>
            <a:ext cx="8218050" cy="1009615"/>
          </a:xfrm>
          <a:prstGeom prst="wedgeRoundRectCallout">
            <a:avLst>
              <a:gd name="adj1" fmla="val 18140"/>
              <a:gd name="adj2" fmla="val -84537"/>
              <a:gd name="adj3" fmla="val 16667"/>
            </a:avLst>
          </a:prstGeom>
          <a:gradFill>
            <a:gsLst>
              <a:gs pos="0">
                <a:schemeClr val="bg1">
                  <a:alpha val="23000"/>
                </a:schemeClr>
              </a:gs>
              <a:gs pos="45000">
                <a:sysClr val="window" lastClr="FFFFFF">
                  <a:alpha val="70000"/>
                </a:sysClr>
              </a:gs>
              <a:gs pos="100000">
                <a:sysClr val="window" lastClr="FFFFFF">
                  <a:lumMod val="0"/>
                  <a:lumOff val="100000"/>
                </a:sysClr>
              </a:gs>
            </a:gsLst>
            <a:lin ang="5400000" scaled="0"/>
          </a:gradFill>
          <a:ln w="38100" cap="flat" cmpd="sng" algn="ctr">
            <a:solidFill>
              <a:srgbClr val="FF66CC"/>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マイナス</a:t>
            </a:r>
            <a:r>
              <a:rPr kumimoji="0" lang="ja-JP" altLang="en-US" sz="2400" kern="0" dirty="0">
                <a:solidFill>
                  <a:prstClr val="black"/>
                </a:solidFill>
              </a:rPr>
              <a:t>がなかったら私はこんなに頑張れなかった気がする</a:t>
            </a:r>
            <a:endParaRPr kumimoji="0" lang="en-US" altLang="ja-JP" sz="2400" kern="0" dirty="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がん</a:t>
            </a:r>
            <a:r>
              <a:rPr kumimoji="0" lang="ja-JP" altLang="en-US" sz="2400" kern="0" dirty="0">
                <a:solidFill>
                  <a:prstClr val="black"/>
                </a:solidFill>
              </a:rPr>
              <a:t>を乗り越えた自分を称賛する</a:t>
            </a:r>
            <a:endParaRPr kumimoji="0" lang="en-US" altLang="ja-JP" sz="2400" kern="0" dirty="0">
              <a:solidFill>
                <a:prstClr val="black"/>
              </a:solidFill>
            </a:endParaRPr>
          </a:p>
        </p:txBody>
      </p:sp>
      <p:sp>
        <p:nvSpPr>
          <p:cNvPr id="10" name="角丸四角形吹き出し 9"/>
          <p:cNvSpPr/>
          <p:nvPr/>
        </p:nvSpPr>
        <p:spPr>
          <a:xfrm>
            <a:off x="1246839" y="1309663"/>
            <a:ext cx="7024687" cy="1561482"/>
          </a:xfrm>
          <a:prstGeom prst="wedgeRoundRectCallout">
            <a:avLst>
              <a:gd name="adj1" fmla="val -7470"/>
              <a:gd name="adj2" fmla="val 95904"/>
              <a:gd name="adj3" fmla="val 16667"/>
            </a:avLst>
          </a:prstGeom>
          <a:gradFill>
            <a:gsLst>
              <a:gs pos="0">
                <a:sysClr val="window" lastClr="FFFFFF">
                  <a:lumMod val="66000"/>
                  <a:lumOff val="34000"/>
                  <a:alpha val="89000"/>
                </a:sysClr>
              </a:gs>
              <a:gs pos="31000">
                <a:sysClr val="window" lastClr="FFFFFF">
                  <a:alpha val="70000"/>
                </a:sysClr>
              </a:gs>
              <a:gs pos="100000">
                <a:sysClr val="window" lastClr="FFFFFF">
                  <a:lumMod val="52000"/>
                  <a:lumOff val="48000"/>
                  <a:alpha val="29000"/>
                </a:sysClr>
              </a:gs>
            </a:gsLst>
            <a:lin ang="5400000" scaled="0"/>
          </a:gradFill>
          <a:ln w="38100" cap="flat" cmpd="sng" algn="ctr">
            <a:solidFill>
              <a:srgbClr val="FF66CC"/>
            </a:solidFill>
            <a:prstDash val="solid"/>
            <a:miter lim="800000"/>
          </a:ln>
          <a:effectLst/>
        </p:spPr>
        <p:txBody>
          <a:bodyPr/>
          <a:lstStyle/>
          <a:p>
            <a:pPr marL="182563" indent="-182563" eaLnBrk="0" fontAlgn="base" hangingPunct="0">
              <a:spcBef>
                <a:spcPts val="600"/>
              </a:spcBef>
              <a:spcAft>
                <a:spcPct val="0"/>
              </a:spcAft>
              <a:defRPr/>
            </a:pPr>
            <a:r>
              <a:rPr kumimoji="0" lang="ja-JP" altLang="en-US" sz="2400" kern="0" dirty="0" smtClean="0">
                <a:solidFill>
                  <a:prstClr val="black"/>
                </a:solidFill>
              </a:rPr>
              <a:t>悪い</a:t>
            </a:r>
            <a:r>
              <a:rPr kumimoji="0" lang="ja-JP" altLang="en-US" sz="2400" kern="0" dirty="0">
                <a:solidFill>
                  <a:prstClr val="black"/>
                </a:solidFill>
              </a:rPr>
              <a:t>ことをいいことに変えようとする哲学を学んだ</a:t>
            </a:r>
            <a:endParaRPr kumimoji="0" lang="en-US" altLang="ja-JP" sz="2400" kern="0" dirty="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自己</a:t>
            </a:r>
            <a:r>
              <a:rPr kumimoji="0" lang="ja-JP" altLang="en-US" sz="2400" kern="0" dirty="0">
                <a:solidFill>
                  <a:prstClr val="black"/>
                </a:solidFill>
              </a:rPr>
              <a:t>成長をもたらすがんがありがたいと思った</a:t>
            </a:r>
            <a:endParaRPr kumimoji="0" lang="en-US" altLang="ja-JP" sz="2400" kern="0" dirty="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がん</a:t>
            </a:r>
            <a:r>
              <a:rPr kumimoji="0" lang="ja-JP" altLang="en-US" sz="2400" kern="0" dirty="0">
                <a:solidFill>
                  <a:prstClr val="black"/>
                </a:solidFill>
              </a:rPr>
              <a:t>によって自己成長させたいと思った</a:t>
            </a:r>
            <a:endParaRPr kumimoji="0" lang="en-US" altLang="ja-JP" sz="2400" kern="0" dirty="0">
              <a:solidFill>
                <a:prstClr val="black"/>
              </a:solidFill>
            </a:endParaRPr>
          </a:p>
        </p:txBody>
      </p:sp>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457266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58" y="14565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8" name="コンテンツ プレースホルダー 3"/>
          <p:cNvGraphicFramePr>
            <a:graphicFrameLocks/>
          </p:cNvGraphicFramePr>
          <p:nvPr>
            <p:extLst/>
          </p:nvPr>
        </p:nvGraphicFramePr>
        <p:xfrm>
          <a:off x="539552" y="1967552"/>
          <a:ext cx="8253413" cy="1107060"/>
        </p:xfrm>
        <a:graphic>
          <a:graphicData uri="http://schemas.openxmlformats.org/drawingml/2006/table">
            <a:tbl>
              <a:tblPr/>
              <a:tblGrid>
                <a:gridCol w="3633876">
                  <a:extLst>
                    <a:ext uri="{9D8B030D-6E8A-4147-A177-3AD203B41FA5}">
                      <a16:colId xmlns="" xmlns:a16="http://schemas.microsoft.com/office/drawing/2014/main" val="20000"/>
                    </a:ext>
                  </a:extLst>
                </a:gridCol>
                <a:gridCol w="4619537">
                  <a:extLst>
                    <a:ext uri="{9D8B030D-6E8A-4147-A177-3AD203B41FA5}">
                      <a16:colId xmlns="" xmlns:a16="http://schemas.microsoft.com/office/drawing/2014/main" val="20001"/>
                    </a:ext>
                  </a:extLst>
                </a:gridCol>
              </a:tblGrid>
              <a:tr h="398435">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08625">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自己の存在理由の意識化</a:t>
                      </a:r>
                      <a:endParaRPr lang="ja-JP" altLang="en-US" sz="2300" b="0" i="0" u="none" strike="noStrike" dirty="0">
                        <a:solidFill>
                          <a:srgbClr val="000000"/>
                        </a:solidFill>
                        <a:effectLst/>
                        <a:latin typeface="ＭＳ Ｐゴシック"/>
                      </a:endParaRPr>
                    </a:p>
                  </a:txBody>
                  <a:tcPr marL="5716" marR="5716" marT="7618"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9F9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自己</a:t>
                      </a:r>
                      <a:r>
                        <a:rPr lang="ja-JP" altLang="en-US" sz="2300" u="none" strike="noStrike" dirty="0">
                          <a:effectLst/>
                        </a:rPr>
                        <a:t>の存在理由の意識化</a:t>
                      </a:r>
                      <a:endParaRPr lang="ja-JP" altLang="en-US" sz="2300" b="0" i="0" u="none" strike="noStrike" dirty="0">
                        <a:solidFill>
                          <a:srgbClr val="000000"/>
                        </a:solidFill>
                        <a:effectLst/>
                        <a:latin typeface="ＭＳ Ｐゴシック"/>
                      </a:endParaRPr>
                    </a:p>
                  </a:txBody>
                  <a:tcPr marL="5716" marR="5716" marT="7618"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9F9F"/>
                    </a:solidFill>
                  </a:tcPr>
                </a:tc>
                <a:extLst>
                  <a:ext uri="{0D108BD9-81ED-4DB2-BD59-A6C34878D82A}">
                    <a16:rowId xmlns="" xmlns:a16="http://schemas.microsoft.com/office/drawing/2014/main" val="10003"/>
                  </a:ext>
                </a:extLst>
              </a:tr>
            </a:tbl>
          </a:graphicData>
        </a:graphic>
      </p:graphicFrame>
      <p:sp>
        <p:nvSpPr>
          <p:cNvPr id="11" name="角丸四角形吹き出し 10"/>
          <p:cNvSpPr/>
          <p:nvPr/>
        </p:nvSpPr>
        <p:spPr>
          <a:xfrm>
            <a:off x="2024213" y="3323419"/>
            <a:ext cx="6768752" cy="1383092"/>
          </a:xfrm>
          <a:prstGeom prst="wedgeRoundRectCallout">
            <a:avLst>
              <a:gd name="adj1" fmla="val 13758"/>
              <a:gd name="adj2" fmla="val -76051"/>
              <a:gd name="adj3" fmla="val 16667"/>
            </a:avLst>
          </a:prstGeom>
          <a:gradFill>
            <a:gsLst>
              <a:gs pos="0">
                <a:sysClr val="window" lastClr="FFFFFF">
                  <a:lumMod val="40000"/>
                  <a:lumOff val="60000"/>
                  <a:alpha val="70000"/>
                </a:sysClr>
              </a:gs>
              <a:gs pos="45000">
                <a:sysClr val="window" lastClr="FFFFFF">
                  <a:alpha val="70000"/>
                </a:sysClr>
              </a:gs>
              <a:gs pos="100000">
                <a:sysClr val="window" lastClr="FFFFFF">
                  <a:lumMod val="0"/>
                  <a:lumOff val="100000"/>
                </a:sysClr>
              </a:gs>
            </a:gsLst>
            <a:lin ang="5400000" scaled="0"/>
          </a:gradFill>
          <a:ln w="38100" cap="flat" cmpd="sng" algn="ctr">
            <a:solidFill>
              <a:srgbClr val="FF7C80"/>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病気</a:t>
            </a:r>
            <a:r>
              <a:rPr kumimoji="0" lang="ja-JP" altLang="en-US" sz="2400" kern="0" dirty="0">
                <a:solidFill>
                  <a:prstClr val="black"/>
                </a:solidFill>
              </a:rPr>
              <a:t>になって自己の存在理由を感じた</a:t>
            </a:r>
            <a:endParaRPr kumimoji="0" lang="en-US" altLang="ja-JP" sz="2400" kern="0" dirty="0">
              <a:solidFill>
                <a:prstClr val="black"/>
              </a:solidFill>
            </a:endParaRPr>
          </a:p>
          <a:p>
            <a:pPr eaLnBrk="0" fontAlgn="base" hangingPunct="0">
              <a:spcBef>
                <a:spcPts val="600"/>
              </a:spcBef>
              <a:spcAft>
                <a:spcPct val="0"/>
              </a:spcAft>
              <a:defRPr/>
            </a:pPr>
            <a:r>
              <a:rPr kumimoji="0" lang="ja-JP" altLang="en-US" sz="2400" kern="0" dirty="0" smtClean="0">
                <a:solidFill>
                  <a:prstClr val="black"/>
                </a:solidFill>
              </a:rPr>
              <a:t>がん</a:t>
            </a:r>
            <a:r>
              <a:rPr kumimoji="0" lang="ja-JP" altLang="en-US" sz="2400" kern="0" dirty="0">
                <a:solidFill>
                  <a:prstClr val="black"/>
                </a:solidFill>
              </a:rPr>
              <a:t>によって得られた気づきから自己の肯定が生まれた</a:t>
            </a:r>
            <a:endParaRPr kumimoji="0" lang="en-US" altLang="ja-JP" sz="2400" kern="0" dirty="0">
              <a:solidFill>
                <a:prstClr val="black"/>
              </a:solidFill>
            </a:endParaRPr>
          </a:p>
        </p:txBody>
      </p:sp>
      <p:pic>
        <p:nvPicPr>
          <p:cNvPr id="12" name="Picture 19" descr="http://ecx.images-amazon.com/images/I/31J6ATRJP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8307">
            <a:off x="676892" y="4273193"/>
            <a:ext cx="1425533" cy="2151749"/>
          </a:xfrm>
          <a:prstGeom prst="rect">
            <a:avLst/>
          </a:prstGeom>
          <a:ln>
            <a:noFill/>
          </a:ln>
          <a:effectLst>
            <a:outerShdw blurRad="381000" dist="215900" dir="1026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707272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8" name="コンテンツ プレースホルダー 3"/>
          <p:cNvGraphicFramePr>
            <a:graphicFrameLocks/>
          </p:cNvGraphicFramePr>
          <p:nvPr>
            <p:extLst/>
          </p:nvPr>
        </p:nvGraphicFramePr>
        <p:xfrm>
          <a:off x="722188" y="2221179"/>
          <a:ext cx="8242300" cy="3089277"/>
        </p:xfrm>
        <a:graphic>
          <a:graphicData uri="http://schemas.openxmlformats.org/drawingml/2006/table">
            <a:tbl>
              <a:tblPr/>
              <a:tblGrid>
                <a:gridCol w="3123523">
                  <a:extLst>
                    <a:ext uri="{9D8B030D-6E8A-4147-A177-3AD203B41FA5}">
                      <a16:colId xmlns="" xmlns:a16="http://schemas.microsoft.com/office/drawing/2014/main" val="20000"/>
                    </a:ext>
                  </a:extLst>
                </a:gridCol>
                <a:gridCol w="5118777">
                  <a:extLst>
                    <a:ext uri="{9D8B030D-6E8A-4147-A177-3AD203B41FA5}">
                      <a16:colId xmlns="" xmlns:a16="http://schemas.microsoft.com/office/drawing/2014/main" val="20001"/>
                    </a:ext>
                  </a:extLst>
                </a:gridCol>
              </a:tblGrid>
              <a:tr h="398427">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5717" marR="5717" marT="761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5717" marR="5717" marT="7617"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38170">
                <a:tc rowSpan="5">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わきあがる生への希望</a:t>
                      </a:r>
                      <a:endParaRPr lang="ja-JP" altLang="en-US" sz="2300" b="0" i="0" u="none" strike="noStrike" dirty="0">
                        <a:solidFill>
                          <a:srgbClr val="000000"/>
                        </a:solidFill>
                        <a:effectLst/>
                        <a:latin typeface="ＭＳ Ｐゴシック"/>
                      </a:endParaRPr>
                    </a:p>
                  </a:txBody>
                  <a:tcPr marL="3303" marR="3303" marT="440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5C7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がん</a:t>
                      </a:r>
                      <a:r>
                        <a:rPr lang="ja-JP" altLang="en-US" sz="2300" u="none" strike="noStrike" dirty="0">
                          <a:effectLst/>
                        </a:rPr>
                        <a:t>が</a:t>
                      </a:r>
                      <a:r>
                        <a:rPr lang="ja-JP" altLang="en-US" sz="2300" u="none" strike="noStrike" dirty="0" smtClean="0">
                          <a:effectLst/>
                        </a:rPr>
                        <a:t>もたらす生</a:t>
                      </a:r>
                      <a:r>
                        <a:rPr lang="ja-JP" altLang="en-US" sz="2300" u="none" strike="noStrike" dirty="0">
                          <a:effectLst/>
                        </a:rPr>
                        <a:t>の深み</a:t>
                      </a:r>
                      <a:endParaRPr lang="ja-JP" altLang="en-US" sz="2300" b="0" i="0" u="none" strike="noStrike" dirty="0">
                        <a:solidFill>
                          <a:srgbClr val="000000"/>
                        </a:solidFill>
                        <a:effectLst/>
                        <a:latin typeface="ＭＳ Ｐゴシック"/>
                      </a:endParaRPr>
                    </a:p>
                  </a:txBody>
                  <a:tcPr marL="3303" marR="3303" marT="440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DF1FF"/>
                    </a:solidFill>
                  </a:tcPr>
                </a:tc>
                <a:extLst>
                  <a:ext uri="{0D108BD9-81ED-4DB2-BD59-A6C34878D82A}">
                    <a16:rowId xmlns="" xmlns:a16="http://schemas.microsoft.com/office/drawing/2014/main" val="10001"/>
                  </a:ext>
                </a:extLst>
              </a:tr>
              <a:tr h="538170">
                <a:tc vMerge="1">
                  <a:txBody>
                    <a:bodyPr/>
                    <a:lstStyle/>
                    <a:p>
                      <a:endParaRPr kumimoji="1" lang="ja-JP" altLang="en-US"/>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精一杯</a:t>
                      </a:r>
                      <a:r>
                        <a:rPr lang="ja-JP" altLang="en-US" sz="2300" u="none" strike="noStrike" dirty="0">
                          <a:effectLst/>
                        </a:rPr>
                        <a:t>生きる事へ</a:t>
                      </a:r>
                      <a:r>
                        <a:rPr lang="ja-JP" altLang="en-US" sz="2300" u="none" strike="noStrike" dirty="0" smtClean="0">
                          <a:effectLst/>
                        </a:rPr>
                        <a:t>の意欲</a:t>
                      </a:r>
                      <a:endParaRPr lang="ja-JP" altLang="en-US" sz="2300" b="0" i="0" u="none" strike="noStrike" dirty="0">
                        <a:solidFill>
                          <a:srgbClr val="000000"/>
                        </a:solidFill>
                        <a:effectLst/>
                        <a:latin typeface="ＭＳ Ｐゴシック"/>
                      </a:endParaRPr>
                    </a:p>
                  </a:txBody>
                  <a:tcPr marL="3303" marR="3303" marT="440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1E6FF"/>
                    </a:solidFill>
                  </a:tcPr>
                </a:tc>
                <a:extLst>
                  <a:ext uri="{0D108BD9-81ED-4DB2-BD59-A6C34878D82A}">
                    <a16:rowId xmlns="" xmlns:a16="http://schemas.microsoft.com/office/drawing/2014/main" val="10002"/>
                  </a:ext>
                </a:extLst>
              </a:tr>
              <a:tr h="538170">
                <a:tc vMerge="1">
                  <a:txBody>
                    <a:bodyPr/>
                    <a:lstStyle/>
                    <a:p>
                      <a:endParaRPr kumimoji="1" lang="ja-JP" altLang="en-US"/>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がん</a:t>
                      </a:r>
                      <a:r>
                        <a:rPr lang="ja-JP" altLang="en-US" sz="2300" u="none" strike="noStrike" dirty="0">
                          <a:effectLst/>
                        </a:rPr>
                        <a:t>によって</a:t>
                      </a:r>
                      <a:r>
                        <a:rPr lang="ja-JP" altLang="en-US" sz="2300" u="none" strike="noStrike" dirty="0" smtClean="0">
                          <a:effectLst/>
                        </a:rPr>
                        <a:t>与えられた生き直す時間</a:t>
                      </a:r>
                      <a:endParaRPr lang="ja-JP" altLang="en-US" sz="2300" b="0" i="0" u="none" strike="noStrike" dirty="0">
                        <a:solidFill>
                          <a:srgbClr val="000000"/>
                        </a:solidFill>
                        <a:effectLst/>
                        <a:latin typeface="ＭＳ Ｐゴシック"/>
                      </a:endParaRPr>
                    </a:p>
                  </a:txBody>
                  <a:tcPr marL="3303" marR="3303" marT="440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FDFFF"/>
                    </a:solidFill>
                  </a:tcPr>
                </a:tc>
                <a:extLst>
                  <a:ext uri="{0D108BD9-81ED-4DB2-BD59-A6C34878D82A}">
                    <a16:rowId xmlns="" xmlns:a16="http://schemas.microsoft.com/office/drawing/2014/main" val="10003"/>
                  </a:ext>
                </a:extLst>
              </a:tr>
              <a:tr h="538170">
                <a:tc vMerge="1">
                  <a:txBody>
                    <a:bodyPr/>
                    <a:lstStyle/>
                    <a:p>
                      <a:endParaRPr kumimoji="1" lang="ja-JP" altLang="en-US"/>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この</a:t>
                      </a:r>
                      <a:r>
                        <a:rPr lang="ja-JP" altLang="en-US" sz="2300" u="none" strike="noStrike" dirty="0">
                          <a:effectLst/>
                        </a:rPr>
                        <a:t>時代にがんになったことへの感謝</a:t>
                      </a:r>
                      <a:endParaRPr lang="ja-JP" altLang="en-US" sz="2300" b="1" i="0" u="none" strike="noStrike" dirty="0">
                        <a:solidFill>
                          <a:srgbClr val="6600CC"/>
                        </a:solidFill>
                        <a:effectLst/>
                        <a:latin typeface="ＭＳ Ｐゴシック"/>
                      </a:endParaRPr>
                    </a:p>
                  </a:txBody>
                  <a:tcPr marL="3303" marR="3303" marT="440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D7FF"/>
                    </a:solidFill>
                  </a:tcPr>
                </a:tc>
                <a:extLst>
                  <a:ext uri="{0D108BD9-81ED-4DB2-BD59-A6C34878D82A}">
                    <a16:rowId xmlns="" xmlns:a16="http://schemas.microsoft.com/office/drawing/2014/main" val="10004"/>
                  </a:ext>
                </a:extLst>
              </a:tr>
              <a:tr h="538170">
                <a:tc vMerge="1">
                  <a:txBody>
                    <a:bodyPr/>
                    <a:lstStyle/>
                    <a:p>
                      <a:endParaRPr kumimoji="1" lang="ja-JP" altLang="en-US"/>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がん</a:t>
                      </a:r>
                      <a:r>
                        <a:rPr lang="ja-JP" altLang="en-US" sz="2300" u="none" strike="noStrike" dirty="0">
                          <a:effectLst/>
                        </a:rPr>
                        <a:t>ととも</a:t>
                      </a:r>
                      <a:r>
                        <a:rPr lang="ja-JP" altLang="en-US" sz="2300" u="none" strike="noStrike" dirty="0" smtClean="0">
                          <a:effectLst/>
                        </a:rPr>
                        <a:t>に生きる</a:t>
                      </a:r>
                      <a:r>
                        <a:rPr lang="ja-JP" altLang="en-US" sz="2300" u="none" strike="noStrike" dirty="0">
                          <a:effectLst/>
                        </a:rPr>
                        <a:t>意識</a:t>
                      </a:r>
                      <a:endParaRPr lang="ja-JP" altLang="en-US" sz="2300" b="1" i="0" u="none" strike="noStrike" dirty="0">
                        <a:solidFill>
                          <a:srgbClr val="6600CC"/>
                        </a:solidFill>
                        <a:effectLst/>
                        <a:latin typeface="ＭＳ Ｐゴシック"/>
                      </a:endParaRPr>
                    </a:p>
                  </a:txBody>
                  <a:tcPr marL="3303" marR="3303" marT="440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BD0FF"/>
                    </a:solidFill>
                  </a:tcPr>
                </a:tc>
                <a:extLst>
                  <a:ext uri="{0D108BD9-81ED-4DB2-BD59-A6C34878D82A}">
                    <a16:rowId xmlns="" xmlns:a16="http://schemas.microsoft.com/office/drawing/2014/main" val="10005"/>
                  </a:ext>
                </a:extLst>
              </a:tr>
            </a:tbl>
          </a:graphicData>
        </a:graphic>
      </p:graphicFrame>
      <p:sp>
        <p:nvSpPr>
          <p:cNvPr id="9" name="角丸四角形吹き出し 8"/>
          <p:cNvSpPr/>
          <p:nvPr/>
        </p:nvSpPr>
        <p:spPr>
          <a:xfrm>
            <a:off x="467544" y="1144556"/>
            <a:ext cx="4216361" cy="886403"/>
          </a:xfrm>
          <a:prstGeom prst="wedgeRoundRectCallout">
            <a:avLst>
              <a:gd name="adj1" fmla="val 38190"/>
              <a:gd name="adj2" fmla="val 124816"/>
              <a:gd name="adj3" fmla="val 16667"/>
            </a:avLst>
          </a:prstGeom>
          <a:gradFill>
            <a:gsLst>
              <a:gs pos="0">
                <a:sysClr val="window" lastClr="FFFFFF">
                  <a:lumMod val="66000"/>
                  <a:lumOff val="34000"/>
                  <a:alpha val="89000"/>
                </a:sysClr>
              </a:gs>
              <a:gs pos="31000">
                <a:sysClr val="window" lastClr="FFFFFF">
                  <a:alpha val="70000"/>
                </a:sysClr>
              </a:gs>
              <a:gs pos="100000">
                <a:sysClr val="window" lastClr="FFFFFF">
                  <a:lumMod val="67000"/>
                  <a:lumOff val="33000"/>
                  <a:alpha val="14000"/>
                </a:sysClr>
              </a:gs>
            </a:gsLst>
            <a:lin ang="5400000" scaled="0"/>
          </a:gradFill>
          <a:ln w="38100" cap="flat" cmpd="sng" algn="ctr">
            <a:solidFill>
              <a:srgbClr val="00B0F0"/>
            </a:solidFill>
            <a:prstDash val="solid"/>
            <a:miter lim="800000"/>
          </a:ln>
          <a:effectLst/>
        </p:spPr>
        <p:txBody>
          <a:bodyPr/>
          <a:lstStyle/>
          <a:p>
            <a:pPr eaLnBrk="0" fontAlgn="base" hangingPunct="0">
              <a:spcBef>
                <a:spcPct val="0"/>
              </a:spcBef>
              <a:spcAft>
                <a:spcPct val="0"/>
              </a:spcAft>
              <a:defRPr/>
            </a:pPr>
            <a:r>
              <a:rPr kumimoji="0" lang="ja-JP" altLang="en-US" sz="2400" kern="0" dirty="0" smtClean="0">
                <a:solidFill>
                  <a:prstClr val="black"/>
                </a:solidFill>
              </a:rPr>
              <a:t>がんによって見えなかったものが発見できるようになった</a:t>
            </a:r>
            <a:endParaRPr kumimoji="0" lang="en-US" altLang="ja-JP" sz="2400" kern="0" dirty="0" smtClean="0">
              <a:solidFill>
                <a:prstClr val="black"/>
              </a:solidFill>
            </a:endParaRPr>
          </a:p>
        </p:txBody>
      </p:sp>
      <p:sp>
        <p:nvSpPr>
          <p:cNvPr id="10" name="角丸四角形吹き出し 9"/>
          <p:cNvSpPr/>
          <p:nvPr/>
        </p:nvSpPr>
        <p:spPr>
          <a:xfrm>
            <a:off x="6228184" y="1187362"/>
            <a:ext cx="2736304" cy="909771"/>
          </a:xfrm>
          <a:prstGeom prst="wedgeRoundRectCallout">
            <a:avLst>
              <a:gd name="adj1" fmla="val 5078"/>
              <a:gd name="adj2" fmla="val 185290"/>
              <a:gd name="adj3" fmla="val 16667"/>
            </a:avLst>
          </a:prstGeom>
          <a:gradFill>
            <a:gsLst>
              <a:gs pos="0">
                <a:sysClr val="window" lastClr="FFFFFF">
                  <a:lumMod val="66000"/>
                  <a:lumOff val="34000"/>
                  <a:alpha val="89000"/>
                </a:sysClr>
              </a:gs>
              <a:gs pos="31000">
                <a:sysClr val="window" lastClr="FFFFFF">
                  <a:alpha val="70000"/>
                </a:sysClr>
              </a:gs>
              <a:gs pos="100000">
                <a:sysClr val="window" lastClr="FFFFFF">
                  <a:lumMod val="92000"/>
                  <a:lumOff val="8000"/>
                  <a:alpha val="23000"/>
                </a:sysClr>
              </a:gs>
            </a:gsLst>
            <a:lin ang="5400000" scaled="0"/>
          </a:gradFill>
          <a:ln w="38100" cap="flat" cmpd="sng" algn="ctr">
            <a:solidFill>
              <a:srgbClr val="00B0F0"/>
            </a:solidFill>
            <a:prstDash val="solid"/>
            <a:miter lim="800000"/>
          </a:ln>
          <a:effectLst/>
        </p:spPr>
        <p:txBody>
          <a:bodyPr/>
          <a:lstStyle/>
          <a:p>
            <a:pPr eaLnBrk="0" fontAlgn="base" hangingPunct="0">
              <a:spcBef>
                <a:spcPct val="0"/>
              </a:spcBef>
              <a:spcAft>
                <a:spcPct val="0"/>
              </a:spcAft>
              <a:defRPr/>
            </a:pPr>
            <a:r>
              <a:rPr kumimoji="0" lang="ja-JP" altLang="en-US" sz="2400" kern="0" dirty="0" smtClean="0">
                <a:solidFill>
                  <a:prstClr val="black"/>
                </a:solidFill>
              </a:rPr>
              <a:t>有限</a:t>
            </a:r>
            <a:r>
              <a:rPr kumimoji="0" lang="ja-JP" altLang="en-US" sz="2400" kern="0" dirty="0">
                <a:solidFill>
                  <a:prstClr val="black"/>
                </a:solidFill>
              </a:rPr>
              <a:t>の命を精一杯生きたいと思った</a:t>
            </a:r>
            <a:endParaRPr kumimoji="0" lang="en-US" altLang="ja-JP" sz="2400" kern="0" dirty="0">
              <a:solidFill>
                <a:prstClr val="black"/>
              </a:solidFill>
            </a:endParaRPr>
          </a:p>
        </p:txBody>
      </p:sp>
      <p:sp>
        <p:nvSpPr>
          <p:cNvPr id="11" name="角丸四角形吹き出し 10"/>
          <p:cNvSpPr/>
          <p:nvPr/>
        </p:nvSpPr>
        <p:spPr>
          <a:xfrm>
            <a:off x="5183560" y="5362825"/>
            <a:ext cx="3960440" cy="993527"/>
          </a:xfrm>
          <a:prstGeom prst="wedgeRoundRectCallout">
            <a:avLst>
              <a:gd name="adj1" fmla="val 21867"/>
              <a:gd name="adj2" fmla="val -169809"/>
              <a:gd name="adj3" fmla="val 16667"/>
            </a:avLst>
          </a:prstGeom>
          <a:gradFill>
            <a:gsLst>
              <a:gs pos="0">
                <a:sysClr val="window" lastClr="FFFFFF">
                  <a:lumMod val="40000"/>
                  <a:lumOff val="60000"/>
                  <a:alpha val="6000"/>
                </a:sysClr>
              </a:gs>
              <a:gs pos="45000">
                <a:sysClr val="window" lastClr="FFFFFF">
                  <a:alpha val="32000"/>
                </a:sysClr>
              </a:gs>
              <a:gs pos="100000">
                <a:sysClr val="window" lastClr="FFFFFF">
                  <a:lumMod val="0"/>
                  <a:lumOff val="100000"/>
                </a:sysClr>
              </a:gs>
            </a:gsLst>
            <a:lin ang="5400000" scaled="0"/>
          </a:gradFill>
          <a:ln w="38100" cap="flat" cmpd="sng" algn="ctr">
            <a:solidFill>
              <a:srgbClr val="00B0F0"/>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死</a:t>
            </a:r>
            <a:r>
              <a:rPr kumimoji="0" lang="ja-JP" altLang="en-US" sz="2400" kern="0" dirty="0">
                <a:solidFill>
                  <a:prstClr val="black"/>
                </a:solidFill>
              </a:rPr>
              <a:t>を覚悟して改めて</a:t>
            </a:r>
            <a:r>
              <a:rPr kumimoji="0" lang="ja-JP" altLang="en-US" sz="2400" kern="0" dirty="0" smtClean="0">
                <a:solidFill>
                  <a:prstClr val="black"/>
                </a:solidFill>
              </a:rPr>
              <a:t>一日</a:t>
            </a:r>
            <a:endParaRPr kumimoji="0" lang="en-US" altLang="ja-JP" sz="2400" kern="0" dirty="0" smtClean="0">
              <a:solidFill>
                <a:prstClr val="black"/>
              </a:solidFill>
            </a:endParaRPr>
          </a:p>
          <a:p>
            <a:pPr eaLnBrk="0" fontAlgn="base" hangingPunct="0">
              <a:spcBef>
                <a:spcPct val="0"/>
              </a:spcBef>
              <a:spcAft>
                <a:spcPct val="0"/>
              </a:spcAft>
              <a:defRPr/>
            </a:pPr>
            <a:r>
              <a:rPr kumimoji="0" lang="ja-JP" altLang="en-US" sz="2400" kern="0" dirty="0" smtClean="0">
                <a:solidFill>
                  <a:prstClr val="black"/>
                </a:solidFill>
              </a:rPr>
              <a:t>一瞬</a:t>
            </a:r>
            <a:r>
              <a:rPr kumimoji="0" lang="ja-JP" altLang="en-US" sz="2400" kern="0" dirty="0">
                <a:solidFill>
                  <a:prstClr val="black"/>
                </a:solidFill>
              </a:rPr>
              <a:t>を大事に生きたいと</a:t>
            </a:r>
            <a:r>
              <a:rPr kumimoji="0" lang="ja-JP" altLang="en-US" sz="2400" kern="0" dirty="0" smtClean="0">
                <a:solidFill>
                  <a:prstClr val="black"/>
                </a:solidFill>
              </a:rPr>
              <a:t>思う</a:t>
            </a:r>
            <a:endParaRPr kumimoji="0" lang="en-US" altLang="ja-JP" sz="2400" kern="0" dirty="0">
              <a:solidFill>
                <a:prstClr val="black"/>
              </a:solidFill>
            </a:endParaRPr>
          </a:p>
        </p:txBody>
      </p:sp>
      <p:sp>
        <p:nvSpPr>
          <p:cNvPr id="12" name="角丸四角形吹き出し 11"/>
          <p:cNvSpPr/>
          <p:nvPr/>
        </p:nvSpPr>
        <p:spPr>
          <a:xfrm>
            <a:off x="52503" y="4581127"/>
            <a:ext cx="3460750" cy="1223247"/>
          </a:xfrm>
          <a:prstGeom prst="wedgeRoundRectCallout">
            <a:avLst>
              <a:gd name="adj1" fmla="val 61940"/>
              <a:gd name="adj2" fmla="val -50847"/>
              <a:gd name="adj3" fmla="val 16667"/>
            </a:avLst>
          </a:prstGeom>
          <a:gradFill>
            <a:gsLst>
              <a:gs pos="0">
                <a:sysClr val="window" lastClr="FFFFFF">
                  <a:lumMod val="40000"/>
                  <a:lumOff val="60000"/>
                  <a:alpha val="92000"/>
                </a:sysClr>
              </a:gs>
              <a:gs pos="45000">
                <a:sysClr val="window" lastClr="FFFFFF">
                  <a:alpha val="95000"/>
                </a:sysClr>
              </a:gs>
              <a:gs pos="100000">
                <a:sysClr val="window" lastClr="FFFFFF">
                  <a:lumMod val="0"/>
                  <a:lumOff val="100000"/>
                  <a:alpha val="90000"/>
                </a:sysClr>
              </a:gs>
            </a:gsLst>
            <a:lin ang="5400000" scaled="0"/>
          </a:gradFill>
          <a:ln w="38100" cap="flat" cmpd="sng" algn="ctr">
            <a:solidFill>
              <a:srgbClr val="00B0F0"/>
            </a:solidFill>
            <a:prstDash val="solid"/>
            <a:miter lim="800000"/>
          </a:ln>
          <a:effectLst/>
        </p:spPr>
        <p:txBody>
          <a:bodyPr/>
          <a:lstStyle/>
          <a:p>
            <a:pPr eaLnBrk="0" fontAlgn="base" hangingPunct="0">
              <a:spcBef>
                <a:spcPct val="0"/>
              </a:spcBef>
              <a:spcAft>
                <a:spcPct val="0"/>
              </a:spcAft>
              <a:defRPr/>
            </a:pPr>
            <a:r>
              <a:rPr kumimoji="0" lang="ja-JP" altLang="en-US" sz="2400" kern="0" dirty="0" smtClean="0">
                <a:solidFill>
                  <a:prstClr val="black"/>
                </a:solidFill>
              </a:rPr>
              <a:t>がん</a:t>
            </a:r>
            <a:r>
              <a:rPr kumimoji="0" lang="ja-JP" altLang="en-US" sz="2400" kern="0" dirty="0">
                <a:solidFill>
                  <a:prstClr val="black"/>
                </a:solidFill>
              </a:rPr>
              <a:t>でも昔ほど苦しくはないこの時代になったことに感謝する</a:t>
            </a:r>
            <a:endParaRPr kumimoji="0" lang="en-US" altLang="ja-JP" sz="2400" kern="0" dirty="0">
              <a:solidFill>
                <a:prstClr val="black"/>
              </a:solidFill>
            </a:endParaRPr>
          </a:p>
          <a:p>
            <a:pPr marL="182563" indent="-182563" eaLnBrk="0" fontAlgn="base" hangingPunct="0">
              <a:spcBef>
                <a:spcPct val="0"/>
              </a:spcBef>
              <a:spcAft>
                <a:spcPct val="0"/>
              </a:spcAft>
              <a:defRPr/>
            </a:pPr>
            <a:endParaRPr kumimoji="0" lang="en-US" altLang="ja-JP" sz="2400" kern="0" dirty="0">
              <a:solidFill>
                <a:prstClr val="black"/>
              </a:solidFill>
            </a:endParaRPr>
          </a:p>
        </p:txBody>
      </p:sp>
      <p:sp>
        <p:nvSpPr>
          <p:cNvPr id="13" name="角丸四角形吹き出し 12"/>
          <p:cNvSpPr/>
          <p:nvPr/>
        </p:nvSpPr>
        <p:spPr>
          <a:xfrm>
            <a:off x="1782878" y="5896048"/>
            <a:ext cx="3400682" cy="891576"/>
          </a:xfrm>
          <a:prstGeom prst="wedgeRoundRectCallout">
            <a:avLst>
              <a:gd name="adj1" fmla="val 42909"/>
              <a:gd name="adj2" fmla="val -127227"/>
              <a:gd name="adj3" fmla="val 16667"/>
            </a:avLst>
          </a:prstGeom>
          <a:gradFill>
            <a:gsLst>
              <a:gs pos="0">
                <a:sysClr val="window" lastClr="FFFFFF">
                  <a:lumMod val="40000"/>
                  <a:lumOff val="60000"/>
                  <a:alpha val="80000"/>
                </a:sysClr>
              </a:gs>
              <a:gs pos="45000">
                <a:sysClr val="window" lastClr="FFFFFF">
                  <a:alpha val="70000"/>
                </a:sysClr>
              </a:gs>
              <a:gs pos="100000">
                <a:sysClr val="window" lastClr="FFFFFF">
                  <a:lumMod val="0"/>
                  <a:lumOff val="100000"/>
                </a:sysClr>
              </a:gs>
            </a:gsLst>
            <a:lin ang="5400000" scaled="0"/>
          </a:gradFill>
          <a:ln w="38100" cap="flat" cmpd="sng" algn="ctr">
            <a:solidFill>
              <a:srgbClr val="00B0F0"/>
            </a:solidFill>
            <a:prstDash val="solid"/>
            <a:miter lim="800000"/>
          </a:ln>
          <a:effectLst/>
        </p:spPr>
        <p:txBody>
          <a:bodyPr/>
          <a:lstStyle/>
          <a:p>
            <a:pPr eaLnBrk="0" fontAlgn="base" hangingPunct="0">
              <a:spcBef>
                <a:spcPct val="0"/>
              </a:spcBef>
              <a:spcAft>
                <a:spcPct val="0"/>
              </a:spcAft>
              <a:defRPr/>
            </a:pPr>
            <a:r>
              <a:rPr kumimoji="0" lang="ja-JP" altLang="en-US" sz="2400" kern="0" dirty="0" smtClean="0">
                <a:solidFill>
                  <a:prstClr val="black"/>
                </a:solidFill>
              </a:rPr>
              <a:t>がん</a:t>
            </a:r>
            <a:r>
              <a:rPr kumimoji="0" lang="ja-JP" altLang="en-US" sz="2400" kern="0" dirty="0">
                <a:solidFill>
                  <a:prstClr val="black"/>
                </a:solidFill>
              </a:rPr>
              <a:t>に対するイメージが死から共生に変化した</a:t>
            </a:r>
            <a:endParaRPr kumimoji="0" lang="en-US" altLang="ja-JP" sz="2400" kern="0" dirty="0">
              <a:solidFill>
                <a:prstClr val="black"/>
              </a:solidFill>
            </a:endParaRPr>
          </a:p>
        </p:txBody>
      </p:sp>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29</a:t>
            </a:fld>
            <a:endParaRPr lang="ja-JP" altLang="en-US">
              <a:solidFill>
                <a:prstClr val="black">
                  <a:tint val="75000"/>
                </a:prstClr>
              </a:solidFill>
            </a:endParaRPr>
          </a:p>
        </p:txBody>
      </p:sp>
    </p:spTree>
    <p:extLst>
      <p:ext uri="{BB962C8B-B14F-4D97-AF65-F5344CB8AC3E}">
        <p14:creationId xmlns:p14="http://schemas.microsoft.com/office/powerpoint/2010/main" val="3718641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8197"/>
            <a:ext cx="8784976" cy="6401607"/>
          </a:xfrm>
          <a:prstGeom prst="rect">
            <a:avLst/>
          </a:prstGeom>
        </p:spPr>
      </p:pic>
      <p:sp>
        <p:nvSpPr>
          <p:cNvPr id="2" name="タイトル 1"/>
          <p:cNvSpPr>
            <a:spLocks noGrp="1"/>
          </p:cNvSpPr>
          <p:nvPr>
            <p:ph type="title"/>
          </p:nvPr>
        </p:nvSpPr>
        <p:spPr>
          <a:xfrm>
            <a:off x="517396" y="637305"/>
            <a:ext cx="8229600" cy="465282"/>
          </a:xfrm>
        </p:spPr>
        <p:txBody>
          <a:bodyPr>
            <a:noAutofit/>
          </a:bodyPr>
          <a:lstStyle/>
          <a:p>
            <a:pPr algn="l"/>
            <a:r>
              <a:rPr lang="ja-JP" altLang="en-US" sz="2800" dirty="0">
                <a:latin typeface="小塚ゴシック Pro B" pitchFamily="34" charset="-128"/>
                <a:ea typeface="小塚ゴシック Pro B" pitchFamily="34" charset="-128"/>
              </a:rPr>
              <a:t>内容</a:t>
            </a:r>
          </a:p>
        </p:txBody>
      </p:sp>
      <p:sp>
        <p:nvSpPr>
          <p:cNvPr id="3" name="正方形/長方形 2"/>
          <p:cNvSpPr/>
          <p:nvPr/>
        </p:nvSpPr>
        <p:spPr>
          <a:xfrm>
            <a:off x="395536" y="1382808"/>
            <a:ext cx="8496944" cy="49685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ts val="3600"/>
              </a:lnSpc>
            </a:pPr>
            <a:r>
              <a:rPr lang="en-US" altLang="ja-JP" sz="2800" dirty="0"/>
              <a:t>1</a:t>
            </a:r>
            <a:r>
              <a:rPr lang="en-US" altLang="ja-JP" sz="2800" dirty="0" smtClean="0"/>
              <a:t>)</a:t>
            </a:r>
            <a:r>
              <a:rPr lang="ja-JP" altLang="en-US" sz="2800" dirty="0" smtClean="0"/>
              <a:t>　乳がん</a:t>
            </a:r>
            <a:r>
              <a:rPr lang="ja-JP" altLang="ja-JP" sz="2800" dirty="0" smtClean="0"/>
              <a:t>闘病記</a:t>
            </a:r>
            <a:r>
              <a:rPr lang="ja-JP" altLang="ja-JP" sz="2800" dirty="0"/>
              <a:t>を</a:t>
            </a:r>
            <a:r>
              <a:rPr lang="ja-JP" altLang="ja-JP" sz="2800" dirty="0" smtClean="0">
                <a:solidFill>
                  <a:schemeClr val="tx1"/>
                </a:solidFill>
              </a:rPr>
              <a:t>書</a:t>
            </a:r>
            <a:r>
              <a:rPr lang="ja-JP" altLang="en-US" sz="2800" dirty="0" smtClean="0">
                <a:solidFill>
                  <a:schemeClr val="tx1"/>
                </a:solidFill>
              </a:rPr>
              <a:t>き、出版する</a:t>
            </a:r>
            <a:r>
              <a:rPr lang="ja-JP" altLang="ja-JP" sz="2800" dirty="0" smtClean="0"/>
              <a:t>動機</a:t>
            </a:r>
            <a:r>
              <a:rPr lang="ja-JP" altLang="ja-JP" sz="2800" dirty="0"/>
              <a:t>（門林</a:t>
            </a:r>
            <a:r>
              <a:rPr lang="ja-JP" altLang="ja-JP" sz="2800" dirty="0" smtClean="0"/>
              <a:t>）</a:t>
            </a:r>
            <a:endParaRPr lang="ja-JP" altLang="ja-JP" sz="2800" dirty="0"/>
          </a:p>
          <a:p>
            <a:pPr>
              <a:lnSpc>
                <a:spcPts val="3600"/>
              </a:lnSpc>
            </a:pPr>
            <a:r>
              <a:rPr lang="en-US" altLang="ja-JP" sz="2800" dirty="0" smtClean="0"/>
              <a:t>2)</a:t>
            </a:r>
            <a:r>
              <a:rPr lang="ja-JP" altLang="en-US" sz="2800" dirty="0" smtClean="0"/>
              <a:t>　</a:t>
            </a:r>
            <a:r>
              <a:rPr lang="ja-JP" altLang="ja-JP" sz="2800" dirty="0" smtClean="0"/>
              <a:t>ウェブサイト</a:t>
            </a:r>
            <a:r>
              <a:rPr lang="en-US" altLang="ja-JP" sz="2800" dirty="0"/>
              <a:t>JPOP-VOICE </a:t>
            </a:r>
            <a:r>
              <a:rPr lang="ja-JP" altLang="ja-JP" sz="2800" dirty="0" smtClean="0"/>
              <a:t>・</a:t>
            </a:r>
            <a:r>
              <a:rPr lang="en-US" altLang="ja-JP" sz="2800" dirty="0" smtClean="0"/>
              <a:t> </a:t>
            </a:r>
            <a:r>
              <a:rPr lang="en-US" altLang="ja-JP" sz="2800" dirty="0" err="1" smtClean="0"/>
              <a:t>DIPEx</a:t>
            </a:r>
            <a:r>
              <a:rPr lang="en-US" altLang="ja-JP" sz="2800" dirty="0" smtClean="0"/>
              <a:t>-Japan</a:t>
            </a:r>
            <a:r>
              <a:rPr lang="ja-JP" altLang="ja-JP" sz="2800" dirty="0" smtClean="0"/>
              <a:t>など</a:t>
            </a:r>
            <a:r>
              <a:rPr lang="ja-JP" altLang="ja-JP" sz="2800" dirty="0"/>
              <a:t>に収録</a:t>
            </a:r>
            <a:r>
              <a:rPr lang="ja-JP" altLang="ja-JP" sz="2800" dirty="0" smtClean="0"/>
              <a:t>さ</a:t>
            </a:r>
            <a:endParaRPr lang="en-US" altLang="ja-JP" sz="2800" dirty="0" smtClean="0"/>
          </a:p>
          <a:p>
            <a:pPr>
              <a:lnSpc>
                <a:spcPts val="3600"/>
              </a:lnSpc>
            </a:pPr>
            <a:r>
              <a:rPr lang="ja-JP" altLang="en-US" sz="2800" dirty="0"/>
              <a:t>　</a:t>
            </a:r>
            <a:r>
              <a:rPr lang="ja-JP" altLang="en-US" sz="2800" dirty="0" smtClean="0"/>
              <a:t>　</a:t>
            </a:r>
            <a:r>
              <a:rPr lang="ja-JP" altLang="ja-JP" sz="2800" dirty="0" err="1" smtClean="0"/>
              <a:t>れた</a:t>
            </a:r>
            <a:r>
              <a:rPr lang="ja-JP" altLang="ja-JP" sz="2800" dirty="0"/>
              <a:t>女性乳がん体験者の語りから、転移の有無</a:t>
            </a:r>
            <a:r>
              <a:rPr lang="ja-JP" altLang="ja-JP" sz="2800" dirty="0" smtClean="0"/>
              <a:t>に</a:t>
            </a:r>
            <a:endParaRPr lang="en-US" altLang="ja-JP" sz="2800" dirty="0" smtClean="0"/>
          </a:p>
          <a:p>
            <a:pPr>
              <a:lnSpc>
                <a:spcPts val="3600"/>
              </a:lnSpc>
            </a:pPr>
            <a:r>
              <a:rPr lang="ja-JP" altLang="en-US" sz="2800" dirty="0"/>
              <a:t>　</a:t>
            </a:r>
            <a:r>
              <a:rPr lang="ja-JP" altLang="en-US" sz="2800" dirty="0" smtClean="0"/>
              <a:t>　</a:t>
            </a:r>
            <a:r>
              <a:rPr lang="ja-JP" altLang="ja-JP" sz="2800" dirty="0" smtClean="0"/>
              <a:t>よる特徴</a:t>
            </a:r>
            <a:r>
              <a:rPr lang="ja-JP" altLang="en-US" sz="2800" dirty="0" smtClean="0"/>
              <a:t>　（水谷）</a:t>
            </a:r>
            <a:endParaRPr lang="ja-JP" altLang="ja-JP" sz="2800" dirty="0"/>
          </a:p>
          <a:p>
            <a:pPr>
              <a:lnSpc>
                <a:spcPts val="3600"/>
              </a:lnSpc>
            </a:pPr>
            <a:r>
              <a:rPr lang="en-US" altLang="ja-JP" sz="2800" dirty="0" smtClean="0"/>
              <a:t>3</a:t>
            </a:r>
            <a:r>
              <a:rPr lang="ja-JP" altLang="ja-JP" sz="2800" dirty="0" smtClean="0"/>
              <a:t>）</a:t>
            </a:r>
            <a:r>
              <a:rPr lang="ja-JP" altLang="en-US" sz="2800" dirty="0"/>
              <a:t> </a:t>
            </a:r>
            <a:r>
              <a:rPr lang="ja-JP" altLang="en-US" sz="2800" dirty="0" smtClean="0"/>
              <a:t> 乳がん患者の</a:t>
            </a:r>
            <a:r>
              <a:rPr lang="ja-JP" altLang="ja-JP" sz="2800" dirty="0" smtClean="0"/>
              <a:t>身体的</a:t>
            </a:r>
            <a:r>
              <a:rPr lang="ja-JP" altLang="ja-JP" sz="2800" dirty="0"/>
              <a:t>苦痛（佐藤）　</a:t>
            </a:r>
          </a:p>
          <a:p>
            <a:pPr>
              <a:lnSpc>
                <a:spcPts val="3600"/>
              </a:lnSpc>
            </a:pPr>
            <a:r>
              <a:rPr lang="en-US" altLang="ja-JP" sz="2800" dirty="0" smtClean="0"/>
              <a:t>4)</a:t>
            </a:r>
            <a:r>
              <a:rPr lang="ja-JP" altLang="en-US" sz="2800" dirty="0" smtClean="0"/>
              <a:t>　乳がん</a:t>
            </a:r>
            <a:r>
              <a:rPr lang="ja-JP" altLang="en-US" sz="2800" dirty="0"/>
              <a:t>患者</a:t>
            </a:r>
            <a:r>
              <a:rPr lang="ja-JP" altLang="en-US" sz="2800" dirty="0" smtClean="0"/>
              <a:t>の</a:t>
            </a:r>
            <a:r>
              <a:rPr lang="ja-JP" altLang="ja-JP" sz="2800" dirty="0" smtClean="0"/>
              <a:t>肯定的</a:t>
            </a:r>
            <a:r>
              <a:rPr lang="ja-JP" altLang="ja-JP" sz="2800" dirty="0"/>
              <a:t>変化（仲田）　</a:t>
            </a:r>
          </a:p>
          <a:p>
            <a:pPr>
              <a:lnSpc>
                <a:spcPts val="3600"/>
              </a:lnSpc>
            </a:pPr>
            <a:r>
              <a:rPr lang="en-US" altLang="ja-JP" sz="2800" dirty="0" smtClean="0"/>
              <a:t>5)</a:t>
            </a:r>
            <a:r>
              <a:rPr lang="ja-JP" altLang="en-US" sz="2800" dirty="0" smtClean="0"/>
              <a:t>　討議</a:t>
            </a:r>
            <a:endParaRPr lang="en-US" altLang="ja-JP" sz="2800" dirty="0" smtClean="0"/>
          </a:p>
          <a:p>
            <a:pPr>
              <a:lnSpc>
                <a:spcPts val="3600"/>
              </a:lnSpc>
            </a:pPr>
            <a:endParaRPr lang="en-US" altLang="ja-JP" sz="2800" dirty="0"/>
          </a:p>
          <a:p>
            <a:pPr>
              <a:lnSpc>
                <a:spcPts val="3600"/>
              </a:lnSpc>
            </a:pPr>
            <a:endParaRPr lang="ja-JP" altLang="ja-JP" sz="2800" dirty="0"/>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3</a:t>
            </a:fld>
            <a:endParaRPr kumimoji="1" lang="ja-JP" altLang="en-US"/>
          </a:p>
        </p:txBody>
      </p:sp>
      <p:sp>
        <p:nvSpPr>
          <p:cNvPr id="7" name="正方形/長方形 6"/>
          <p:cNvSpPr/>
          <p:nvPr/>
        </p:nvSpPr>
        <p:spPr>
          <a:xfrm>
            <a:off x="2325801" y="5771803"/>
            <a:ext cx="6407244" cy="9496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ja-JP" sz="2400" dirty="0"/>
              <a:t>発表演題に関連し、開示すべき</a:t>
            </a:r>
            <a:r>
              <a:rPr lang="en-US" altLang="ja-JP" sz="2400" dirty="0"/>
              <a:t>COI</a:t>
            </a:r>
            <a:r>
              <a:rPr lang="ja-JP" altLang="ja-JP" sz="2400" dirty="0"/>
              <a:t>関係に</a:t>
            </a:r>
            <a:r>
              <a:rPr lang="ja-JP" altLang="ja-JP" sz="2400" dirty="0" smtClean="0"/>
              <a:t>ある</a:t>
            </a:r>
            <a:endParaRPr lang="en-US" altLang="ja-JP" sz="2400" dirty="0" smtClean="0"/>
          </a:p>
          <a:p>
            <a:pPr algn="ctr"/>
            <a:r>
              <a:rPr lang="ja-JP" altLang="ja-JP" sz="2400" dirty="0" smtClean="0"/>
              <a:t>企業</a:t>
            </a:r>
            <a:r>
              <a:rPr lang="ja-JP" altLang="ja-JP" sz="2400" dirty="0"/>
              <a:t>・組織および団体等はありません</a:t>
            </a:r>
            <a:endParaRPr kumimoji="1" lang="ja-JP" altLang="en-US" sz="2400" dirty="0"/>
          </a:p>
        </p:txBody>
      </p:sp>
    </p:spTree>
    <p:extLst>
      <p:ext uri="{BB962C8B-B14F-4D97-AF65-F5344CB8AC3E}">
        <p14:creationId xmlns:p14="http://schemas.microsoft.com/office/powerpoint/2010/main" val="1156500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結　果　　</a:t>
            </a:r>
            <a:endParaRPr lang="ja-JP" altLang="en-US" sz="3600" dirty="0">
              <a:latin typeface="小塚ゴシック Pro B" pitchFamily="34" charset="-128"/>
              <a:ea typeface="小塚ゴシック Pro B" pitchFamily="34" charset="-128"/>
            </a:endParaRPr>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3206738738"/>
              </p:ext>
            </p:extLst>
          </p:nvPr>
        </p:nvGraphicFramePr>
        <p:xfrm>
          <a:off x="530733" y="2816918"/>
          <a:ext cx="8010525" cy="1470026"/>
        </p:xfrm>
        <a:graphic>
          <a:graphicData uri="http://schemas.openxmlformats.org/drawingml/2006/table">
            <a:tbl>
              <a:tblPr/>
              <a:tblGrid>
                <a:gridCol w="2692320">
                  <a:extLst>
                    <a:ext uri="{9D8B030D-6E8A-4147-A177-3AD203B41FA5}">
                      <a16:colId xmlns="" xmlns:a16="http://schemas.microsoft.com/office/drawing/2014/main" val="20000"/>
                    </a:ext>
                  </a:extLst>
                </a:gridCol>
                <a:gridCol w="5318205">
                  <a:extLst>
                    <a:ext uri="{9D8B030D-6E8A-4147-A177-3AD203B41FA5}">
                      <a16:colId xmlns="" xmlns:a16="http://schemas.microsoft.com/office/drawing/2014/main" val="20001"/>
                    </a:ext>
                  </a:extLst>
                </a:gridCol>
              </a:tblGrid>
              <a:tr h="398598">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カテゴリー</a:t>
                      </a:r>
                      <a:endParaRPr lang="ja-JP" altLang="en-US" sz="2300" b="0" i="0" u="none" strike="noStrike" dirty="0">
                        <a:solidFill>
                          <a:srgbClr val="000000"/>
                        </a:solidFill>
                        <a:effectLst/>
                        <a:latin typeface="ＭＳ Ｐゴシック"/>
                      </a:endParaRPr>
                    </a:p>
                  </a:txBody>
                  <a:tcPr marL="5715" marR="5715" marT="762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サブカテゴリー</a:t>
                      </a:r>
                      <a:endParaRPr lang="ja-JP" altLang="en-US" sz="2300" b="0" i="0" u="none" strike="noStrike" dirty="0">
                        <a:solidFill>
                          <a:srgbClr val="000000"/>
                        </a:solidFill>
                        <a:effectLst/>
                        <a:latin typeface="ＭＳ Ｐゴシック"/>
                      </a:endParaRPr>
                    </a:p>
                  </a:txBody>
                  <a:tcPr marL="5715" marR="5715" marT="762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35714">
                <a:tc row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fontAlgn="ctr"/>
                      <a:r>
                        <a:rPr lang="ja-JP" altLang="en-US" sz="2300" u="none" strike="noStrike" dirty="0">
                          <a:effectLst/>
                        </a:rPr>
                        <a:t>他者へ</a:t>
                      </a:r>
                      <a:r>
                        <a:rPr lang="ja-JP" altLang="en-US" sz="2300" u="none" strike="noStrike" dirty="0" smtClean="0">
                          <a:effectLst/>
                        </a:rPr>
                        <a:t>の貢献</a:t>
                      </a:r>
                      <a:r>
                        <a:rPr lang="ja-JP" altLang="en-US" sz="2300" u="none" strike="noStrike" dirty="0">
                          <a:effectLst/>
                        </a:rPr>
                        <a:t>の願い</a:t>
                      </a:r>
                      <a:endParaRPr lang="ja-JP" altLang="en-US" sz="2300" b="0" i="0" u="none" strike="noStrike" dirty="0">
                        <a:solidFill>
                          <a:srgbClr val="000000"/>
                        </a:solidFill>
                        <a:effectLst/>
                        <a:latin typeface="ＭＳ Ｐゴシック"/>
                      </a:endParaRPr>
                    </a:p>
                  </a:txBody>
                  <a:tcPr marL="5714" marR="5714" marT="762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2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役立てたい</a:t>
                      </a:r>
                      <a:r>
                        <a:rPr lang="ja-JP" altLang="en-US" sz="2300" u="none" strike="noStrike" dirty="0">
                          <a:effectLst/>
                        </a:rPr>
                        <a:t>自分</a:t>
                      </a:r>
                      <a:r>
                        <a:rPr lang="ja-JP" altLang="en-US" sz="2300" u="none" strike="noStrike" dirty="0" smtClean="0">
                          <a:effectLst/>
                        </a:rPr>
                        <a:t>の乳がん</a:t>
                      </a:r>
                      <a:r>
                        <a:rPr lang="ja-JP" altLang="en-US" sz="2300" u="none" strike="noStrike" dirty="0">
                          <a:effectLst/>
                        </a:rPr>
                        <a:t>体験</a:t>
                      </a:r>
                      <a:endParaRPr lang="ja-JP" altLang="en-US" sz="2300" b="0" i="0" u="none" strike="noStrike" dirty="0">
                        <a:solidFill>
                          <a:srgbClr val="000000"/>
                        </a:solidFill>
                        <a:effectLst/>
                        <a:latin typeface="ＭＳ Ｐゴシック"/>
                      </a:endParaRPr>
                    </a:p>
                  </a:txBody>
                  <a:tcPr marL="5714" marR="5714" marT="762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C9"/>
                    </a:solidFill>
                  </a:tcPr>
                </a:tc>
                <a:extLst>
                  <a:ext uri="{0D108BD9-81ED-4DB2-BD59-A6C34878D82A}">
                    <a16:rowId xmlns="" xmlns:a16="http://schemas.microsoft.com/office/drawing/2014/main" val="10001"/>
                  </a:ext>
                </a:extLst>
              </a:tr>
              <a:tr h="535714">
                <a:tc vMerge="1">
                  <a:txBody>
                    <a:bodyPr/>
                    <a:lstStyle/>
                    <a:p>
                      <a:endParaRPr kumimoji="1" lang="ja-JP" altLang="en-US"/>
                    </a:p>
                  </a:txBody>
                  <a:tcPr>
                    <a:no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l" fontAlgn="ctr"/>
                      <a:r>
                        <a:rPr lang="ja-JP" altLang="en-US" sz="2300" u="none" strike="noStrike" dirty="0" smtClean="0">
                          <a:effectLst/>
                        </a:rPr>
                        <a:t>　　医療者</a:t>
                      </a:r>
                      <a:r>
                        <a:rPr lang="ja-JP" altLang="en-US" sz="2300" u="none" strike="noStrike" dirty="0">
                          <a:effectLst/>
                        </a:rPr>
                        <a:t>として考え直した患者へ</a:t>
                      </a:r>
                      <a:r>
                        <a:rPr lang="ja-JP" altLang="en-US" sz="2300" u="none" strike="noStrike" dirty="0" smtClean="0">
                          <a:effectLst/>
                        </a:rPr>
                        <a:t>の視点</a:t>
                      </a:r>
                      <a:endParaRPr lang="ja-JP" altLang="en-US" sz="2300" b="0" i="0" u="none" strike="noStrike" dirty="0">
                        <a:solidFill>
                          <a:srgbClr val="000000"/>
                        </a:solidFill>
                        <a:effectLst/>
                        <a:latin typeface="ＭＳ Ｐゴシック"/>
                      </a:endParaRPr>
                    </a:p>
                  </a:txBody>
                  <a:tcPr marL="5714" marR="5714" marT="7621"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7D"/>
                    </a:solidFill>
                  </a:tcPr>
                </a:tc>
                <a:extLst>
                  <a:ext uri="{0D108BD9-81ED-4DB2-BD59-A6C34878D82A}">
                    <a16:rowId xmlns="" xmlns:a16="http://schemas.microsoft.com/office/drawing/2014/main" val="10002"/>
                  </a:ext>
                </a:extLst>
              </a:tr>
            </a:tbl>
          </a:graphicData>
        </a:graphic>
      </p:graphicFrame>
      <p:sp>
        <p:nvSpPr>
          <p:cNvPr id="9" name="角丸四角形吹き出し 8"/>
          <p:cNvSpPr/>
          <p:nvPr/>
        </p:nvSpPr>
        <p:spPr>
          <a:xfrm>
            <a:off x="1892304" y="1236138"/>
            <a:ext cx="7129463" cy="1358604"/>
          </a:xfrm>
          <a:prstGeom prst="wedgeRoundRectCallout">
            <a:avLst>
              <a:gd name="adj1" fmla="val 27129"/>
              <a:gd name="adj2" fmla="val 101291"/>
              <a:gd name="adj3" fmla="val 16667"/>
            </a:avLst>
          </a:prstGeom>
          <a:gradFill>
            <a:gsLst>
              <a:gs pos="0">
                <a:sysClr val="window" lastClr="FFFFFF"/>
              </a:gs>
              <a:gs pos="37000">
                <a:sysClr val="window" lastClr="FFFFFF">
                  <a:alpha val="47000"/>
                </a:sysClr>
              </a:gs>
              <a:gs pos="100000">
                <a:sysClr val="window" lastClr="FFFFFF">
                  <a:alpha val="21000"/>
                </a:sysClr>
              </a:gs>
            </a:gsLst>
            <a:lin ang="5400000" scaled="0"/>
          </a:gradFill>
          <a:ln w="38100" cap="flat" cmpd="sng" algn="ctr">
            <a:solidFill>
              <a:srgbClr val="FFC000"/>
            </a:solidFill>
            <a:prstDash val="solid"/>
            <a:miter lim="800000"/>
          </a:ln>
          <a:effectLst/>
        </p:spPr>
        <p:txBody>
          <a:bodyPr/>
          <a:lstStyle/>
          <a:p>
            <a:pPr marL="179388" indent="-179388" eaLnBrk="0" fontAlgn="base" hangingPunct="0">
              <a:spcBef>
                <a:spcPct val="0"/>
              </a:spcBef>
              <a:spcAft>
                <a:spcPct val="0"/>
              </a:spcAft>
              <a:defRPr/>
            </a:pPr>
            <a:r>
              <a:rPr kumimoji="0" lang="ja-JP" altLang="en-US" sz="2400" kern="0" dirty="0" smtClean="0">
                <a:solidFill>
                  <a:prstClr val="black"/>
                </a:solidFill>
              </a:rPr>
              <a:t>乳がん</a:t>
            </a:r>
            <a:r>
              <a:rPr kumimoji="0" lang="ja-JP" altLang="en-US" sz="2400" kern="0" dirty="0">
                <a:solidFill>
                  <a:prstClr val="black"/>
                </a:solidFill>
              </a:rPr>
              <a:t>体験を誰にも味わってもらいたくないと思った</a:t>
            </a:r>
            <a:endParaRPr kumimoji="0" lang="en-US" altLang="ja-JP" sz="2400" kern="0" dirty="0">
              <a:solidFill>
                <a:prstClr val="black"/>
              </a:solidFill>
            </a:endParaRPr>
          </a:p>
          <a:p>
            <a:pPr marL="179388" indent="-179388" eaLnBrk="0" fontAlgn="base" hangingPunct="0">
              <a:spcBef>
                <a:spcPts val="600"/>
              </a:spcBef>
              <a:spcAft>
                <a:spcPct val="0"/>
              </a:spcAft>
              <a:defRPr/>
            </a:pPr>
            <a:r>
              <a:rPr kumimoji="0" lang="ja-JP" altLang="en-US" sz="2400" kern="0" dirty="0" smtClean="0">
                <a:solidFill>
                  <a:prstClr val="black"/>
                </a:solidFill>
              </a:rPr>
              <a:t>乳がん</a:t>
            </a:r>
            <a:r>
              <a:rPr kumimoji="0" lang="ja-JP" altLang="en-US" sz="2400" kern="0" dirty="0">
                <a:solidFill>
                  <a:prstClr val="black"/>
                </a:solidFill>
              </a:rPr>
              <a:t>体験を他者に役立てたいと思った</a:t>
            </a:r>
            <a:endParaRPr kumimoji="0" lang="en-US" altLang="ja-JP" sz="2400" kern="0" dirty="0">
              <a:solidFill>
                <a:prstClr val="black"/>
              </a:solidFill>
            </a:endParaRPr>
          </a:p>
          <a:p>
            <a:pPr marL="179388" indent="-179388" eaLnBrk="0" fontAlgn="base" hangingPunct="0">
              <a:spcBef>
                <a:spcPts val="600"/>
              </a:spcBef>
              <a:spcAft>
                <a:spcPct val="0"/>
              </a:spcAft>
              <a:defRPr/>
            </a:pPr>
            <a:r>
              <a:rPr kumimoji="0" lang="ja-JP" altLang="en-US" sz="2400" kern="0" dirty="0" smtClean="0">
                <a:solidFill>
                  <a:prstClr val="black"/>
                </a:solidFill>
              </a:rPr>
              <a:t>がん</a:t>
            </a:r>
            <a:r>
              <a:rPr kumimoji="0" lang="ja-JP" altLang="en-US" sz="2400" kern="0" dirty="0">
                <a:solidFill>
                  <a:prstClr val="black"/>
                </a:solidFill>
              </a:rPr>
              <a:t>が見つかり死なずに済んだことには使命がある</a:t>
            </a:r>
            <a:endParaRPr kumimoji="0" lang="en-US" altLang="ja-JP" sz="2400" kern="0" dirty="0">
              <a:solidFill>
                <a:prstClr val="black"/>
              </a:solidFill>
            </a:endParaRPr>
          </a:p>
        </p:txBody>
      </p:sp>
      <p:sp>
        <p:nvSpPr>
          <p:cNvPr id="13" name="角丸四角形吹き出し 12"/>
          <p:cNvSpPr/>
          <p:nvPr/>
        </p:nvSpPr>
        <p:spPr>
          <a:xfrm>
            <a:off x="179512" y="4509120"/>
            <a:ext cx="6067549" cy="1051054"/>
          </a:xfrm>
          <a:prstGeom prst="wedgeRoundRectCallout">
            <a:avLst>
              <a:gd name="adj1" fmla="val 18236"/>
              <a:gd name="adj2" fmla="val -76150"/>
              <a:gd name="adj3" fmla="val 16667"/>
            </a:avLst>
          </a:prstGeom>
          <a:gradFill>
            <a:gsLst>
              <a:gs pos="0">
                <a:sysClr val="window" lastClr="FFFFFF">
                  <a:lumMod val="40000"/>
                  <a:lumOff val="60000"/>
                  <a:alpha val="15000"/>
                </a:sysClr>
              </a:gs>
              <a:gs pos="45000">
                <a:sysClr val="window" lastClr="FFFFFF">
                  <a:alpha val="70000"/>
                </a:sysClr>
              </a:gs>
              <a:gs pos="100000">
                <a:sysClr val="window" lastClr="FFFFFF">
                  <a:lumMod val="0"/>
                  <a:lumOff val="100000"/>
                </a:sysClr>
              </a:gs>
            </a:gsLst>
            <a:lin ang="5400000" scaled="0"/>
          </a:gradFill>
          <a:ln w="38100" cap="flat" cmpd="sng" algn="ctr">
            <a:solidFill>
              <a:srgbClr val="FFC000"/>
            </a:solidFill>
            <a:prstDash val="solid"/>
            <a:miter lim="800000"/>
          </a:ln>
          <a:effectLst/>
        </p:spPr>
        <p:txBody>
          <a:bodyPr/>
          <a:lstStyle/>
          <a:p>
            <a:pPr marL="182563" indent="-182563" eaLnBrk="0" fontAlgn="base" hangingPunct="0">
              <a:spcBef>
                <a:spcPct val="0"/>
              </a:spcBef>
              <a:spcAft>
                <a:spcPct val="0"/>
              </a:spcAft>
              <a:defRPr/>
            </a:pPr>
            <a:r>
              <a:rPr kumimoji="0" lang="ja-JP" altLang="en-US" sz="2400" kern="0" dirty="0" smtClean="0">
                <a:solidFill>
                  <a:prstClr val="black"/>
                </a:solidFill>
              </a:rPr>
              <a:t>患者</a:t>
            </a:r>
            <a:r>
              <a:rPr kumimoji="0" lang="ja-JP" altLang="en-US" sz="2400" kern="0" dirty="0">
                <a:solidFill>
                  <a:prstClr val="black"/>
                </a:solidFill>
              </a:rPr>
              <a:t>の気持ちがわかるようになった</a:t>
            </a:r>
            <a:endParaRPr kumimoji="0" lang="en-US" altLang="ja-JP" sz="2400" kern="0" dirty="0">
              <a:solidFill>
                <a:prstClr val="black"/>
              </a:solidFill>
            </a:endParaRPr>
          </a:p>
          <a:p>
            <a:pPr marL="182563" indent="-182563" eaLnBrk="0" fontAlgn="base" hangingPunct="0">
              <a:spcBef>
                <a:spcPts val="600"/>
              </a:spcBef>
              <a:spcAft>
                <a:spcPct val="0"/>
              </a:spcAft>
              <a:defRPr/>
            </a:pPr>
            <a:r>
              <a:rPr kumimoji="0" lang="ja-JP" altLang="en-US" sz="2400" kern="0" dirty="0" smtClean="0">
                <a:solidFill>
                  <a:prstClr val="black"/>
                </a:solidFill>
              </a:rPr>
              <a:t>看護師</a:t>
            </a:r>
            <a:r>
              <a:rPr kumimoji="0" lang="ja-JP" altLang="en-US" sz="2400" kern="0" dirty="0">
                <a:solidFill>
                  <a:prstClr val="black"/>
                </a:solidFill>
              </a:rPr>
              <a:t>として患者に寄り添う姿勢を確認した</a:t>
            </a:r>
            <a:endParaRPr kumimoji="0" lang="en-US" altLang="ja-JP" sz="2400" kern="0" dirty="0">
              <a:solidFill>
                <a:prstClr val="black"/>
              </a:solidFill>
            </a:endParaRPr>
          </a:p>
        </p:txBody>
      </p:sp>
      <p:sp>
        <p:nvSpPr>
          <p:cNvPr id="3" name="スライド番号プレースホルダー 2"/>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2848705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考　察　　</a:t>
            </a:r>
            <a:endParaRPr lang="ja-JP" altLang="en-US" sz="3600" dirty="0">
              <a:latin typeface="小塚ゴシック Pro B" pitchFamily="34" charset="-128"/>
              <a:ea typeface="小塚ゴシック Pro B" pitchFamily="34" charset="-128"/>
            </a:endParaRPr>
          </a:p>
        </p:txBody>
      </p:sp>
      <p:sp>
        <p:nvSpPr>
          <p:cNvPr id="3" name="テキスト ボックス 2"/>
          <p:cNvSpPr txBox="1"/>
          <p:nvPr/>
        </p:nvSpPr>
        <p:spPr>
          <a:xfrm>
            <a:off x="238539" y="1334445"/>
            <a:ext cx="8797957" cy="5198346"/>
          </a:xfrm>
          <a:prstGeom prst="rect">
            <a:avLst/>
          </a:prstGeom>
          <a:noFill/>
        </p:spPr>
        <p:txBody>
          <a:bodyPr wrap="square" rtlCol="0">
            <a:spAutoFit/>
          </a:bodyPr>
          <a:lstStyle/>
          <a:p>
            <a:pPr>
              <a:lnSpc>
                <a:spcPct val="110000"/>
              </a:lnSpc>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乳がん闘病記にみられた肯定的変化</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a:lnSpc>
                <a:spcPct val="110000"/>
              </a:lnSpc>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①病いによる苦痛・苦悩の意味をとらえなおして自己を再構成</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a:lnSpc>
                <a:spcPct val="110000"/>
              </a:lnSpc>
            </a:pPr>
            <a:r>
              <a:rPr lang="ja-JP" altLang="en-US" sz="2400" dirty="0" smtClean="0">
                <a:solidFill>
                  <a:prstClr val="black"/>
                </a:solidFill>
              </a:rPr>
              <a:t>　②病い</a:t>
            </a:r>
            <a:r>
              <a:rPr lang="ja-JP" altLang="en-US" sz="2400" dirty="0">
                <a:solidFill>
                  <a:prstClr val="black"/>
                </a:solidFill>
              </a:rPr>
              <a:t>と向かい合うことの</a:t>
            </a:r>
            <a:r>
              <a:rPr lang="ja-JP" altLang="en-US" sz="2400" dirty="0" smtClean="0">
                <a:solidFill>
                  <a:prstClr val="black"/>
                </a:solidFill>
              </a:rPr>
              <a:t>できる自己の</a:t>
            </a:r>
            <a:r>
              <a:rPr lang="ja-JP" altLang="en-US" sz="2400" dirty="0">
                <a:solidFill>
                  <a:prstClr val="black"/>
                </a:solidFill>
              </a:rPr>
              <a:t>力を</a:t>
            </a:r>
            <a:r>
              <a:rPr lang="ja-JP" altLang="en-US" sz="2400" dirty="0" smtClean="0">
                <a:solidFill>
                  <a:prstClr val="black"/>
                </a:solidFill>
              </a:rPr>
              <a:t>発見</a:t>
            </a:r>
            <a:endParaRPr lang="en-US" altLang="ja-JP" sz="2400" dirty="0" smtClean="0">
              <a:solidFill>
                <a:prstClr val="black"/>
              </a:solidFill>
            </a:endParaRPr>
          </a:p>
          <a:p>
            <a:pPr>
              <a:lnSpc>
                <a:spcPct val="110000"/>
              </a:lnSpc>
            </a:pPr>
            <a:r>
              <a:rPr lang="ja-JP" altLang="en-US" sz="2400" dirty="0" smtClean="0">
                <a:solidFill>
                  <a:prstClr val="black"/>
                </a:solidFill>
              </a:rPr>
              <a:t>　③困難</a:t>
            </a:r>
            <a:r>
              <a:rPr lang="ja-JP" altLang="en-US" sz="2400" dirty="0">
                <a:solidFill>
                  <a:prstClr val="black"/>
                </a:solidFill>
              </a:rPr>
              <a:t>を体験した</a:t>
            </a:r>
            <a:r>
              <a:rPr lang="ja-JP" altLang="en-US" sz="2400" dirty="0" smtClean="0">
                <a:solidFill>
                  <a:prstClr val="black"/>
                </a:solidFill>
              </a:rPr>
              <a:t>自分が存在する意味を見出した自己肯定感</a:t>
            </a:r>
            <a:endParaRPr lang="en-US" altLang="ja-JP" sz="2400" dirty="0">
              <a:solidFill>
                <a:prstClr val="black"/>
              </a:solidFill>
            </a:endParaRPr>
          </a:p>
          <a:p>
            <a:pPr lvl="0">
              <a:lnSpc>
                <a:spcPct val="110000"/>
              </a:lnSpc>
              <a:spcBef>
                <a:spcPts val="1800"/>
              </a:spcBef>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r>
              <a:rPr lang="ja-JP" altLang="ja-JP" sz="2400" dirty="0" smtClean="0"/>
              <a:t>乳がん闘病記</a:t>
            </a:r>
            <a:r>
              <a:rPr lang="ja-JP" altLang="en-US" sz="2400" dirty="0" smtClean="0"/>
              <a:t>を</a:t>
            </a:r>
            <a:r>
              <a:rPr lang="ja-JP" altLang="ja-JP" sz="2400" dirty="0" smtClean="0"/>
              <a:t>執筆</a:t>
            </a:r>
            <a:r>
              <a:rPr lang="ja-JP" altLang="en-US" sz="2400" dirty="0" smtClean="0"/>
              <a:t>を</a:t>
            </a:r>
            <a:r>
              <a:rPr lang="ja-JP" altLang="ja-JP" sz="2400" dirty="0" smtClean="0"/>
              <a:t>する</a:t>
            </a:r>
            <a:r>
              <a:rPr lang="ja-JP" altLang="ja-JP" sz="2400" dirty="0"/>
              <a:t>上で、著者</a:t>
            </a:r>
            <a:r>
              <a:rPr lang="ja-JP" altLang="ja-JP" sz="2400" dirty="0" smtClean="0"/>
              <a:t>は様々</a:t>
            </a:r>
            <a:r>
              <a:rPr lang="ja-JP" altLang="ja-JP" sz="2400" dirty="0"/>
              <a:t>な思いや事柄を</a:t>
            </a:r>
            <a:r>
              <a:rPr lang="ja-JP" altLang="ja-JP" sz="2400" dirty="0" smtClean="0"/>
              <a:t>想起し</a:t>
            </a:r>
            <a:r>
              <a:rPr lang="ja-JP" altLang="en-US" sz="2400" dirty="0" smtClean="0"/>
              <a:t>表現し</a:t>
            </a:r>
            <a:r>
              <a:rPr lang="ja-JP" altLang="ja-JP" sz="2400" dirty="0" smtClean="0"/>
              <a:t>ながら</a:t>
            </a:r>
            <a:r>
              <a:rPr lang="ja-JP" altLang="ja-JP" sz="2400" dirty="0"/>
              <a:t>多くの断片的事実を編成し直す</a:t>
            </a:r>
            <a:r>
              <a:rPr lang="ja-JP" altLang="ja-JP" sz="2400" dirty="0" smtClean="0"/>
              <a:t>。</a:t>
            </a:r>
            <a:r>
              <a:rPr lang="ja-JP" altLang="en-US" sz="2400" dirty="0" smtClean="0">
                <a:solidFill>
                  <a:prstClr val="black"/>
                </a:solidFill>
              </a:rPr>
              <a:t>このような再編成を行う過程は“語る”ことと似ており、表現しながら一つ一つ自己に確認するということを行うと考えられる。そのため、闘病記は</a:t>
            </a:r>
            <a:r>
              <a:rPr lang="ja-JP" altLang="ja-JP" sz="2400" dirty="0" smtClean="0">
                <a:solidFill>
                  <a:prstClr val="black"/>
                </a:solidFill>
              </a:rPr>
              <a:t>病い</a:t>
            </a:r>
            <a:r>
              <a:rPr lang="ja-JP" altLang="ja-JP" sz="2400" dirty="0">
                <a:solidFill>
                  <a:prstClr val="black"/>
                </a:solidFill>
              </a:rPr>
              <a:t>と対峙した著者が</a:t>
            </a:r>
            <a:r>
              <a:rPr lang="ja-JP" altLang="ja-JP" sz="2400" dirty="0" smtClean="0">
                <a:solidFill>
                  <a:prstClr val="black"/>
                </a:solidFill>
              </a:rPr>
              <a:t>、</a:t>
            </a:r>
            <a:r>
              <a:rPr lang="ja-JP" altLang="en-US" sz="2400" dirty="0" smtClean="0">
                <a:solidFill>
                  <a:prstClr val="black"/>
                </a:solidFill>
              </a:rPr>
              <a:t>世の中に発信した</a:t>
            </a:r>
            <a:r>
              <a:rPr lang="ja-JP" altLang="ja-JP" sz="2400" dirty="0" smtClean="0">
                <a:solidFill>
                  <a:prstClr val="black"/>
                </a:solidFill>
              </a:rPr>
              <a:t>体験</a:t>
            </a:r>
            <a:r>
              <a:rPr lang="ja-JP" altLang="ja-JP" sz="2400" dirty="0">
                <a:solidFill>
                  <a:prstClr val="black"/>
                </a:solidFill>
              </a:rPr>
              <a:t>の意味づけで</a:t>
            </a:r>
            <a:r>
              <a:rPr lang="ja-JP" altLang="ja-JP" sz="2400" dirty="0" smtClean="0">
                <a:solidFill>
                  <a:prstClr val="black"/>
                </a:solidFill>
              </a:rPr>
              <a:t>ある</a:t>
            </a:r>
            <a:r>
              <a:rPr lang="ja-JP" altLang="en-US" sz="2400" dirty="0" smtClean="0">
                <a:solidFill>
                  <a:prstClr val="black"/>
                </a:solidFill>
              </a:rPr>
              <a:t>と言える。</a:t>
            </a:r>
            <a:r>
              <a:rPr lang="ja-JP" altLang="ja-JP" sz="2400" dirty="0" smtClean="0"/>
              <a:t>闘病記</a:t>
            </a:r>
            <a:r>
              <a:rPr lang="ja-JP" altLang="ja-JP" sz="2400" dirty="0"/>
              <a:t>には著者のがん体験全てが記されている訳ではないが</a:t>
            </a:r>
            <a:r>
              <a:rPr lang="ja-JP" altLang="ja-JP" sz="2400" dirty="0" smtClean="0"/>
              <a:t>、</a:t>
            </a:r>
            <a:r>
              <a:rPr lang="ja-JP" altLang="en-US" sz="2400" dirty="0" smtClean="0"/>
              <a:t>苦痛・苦悩の意味づけをしながら、</a:t>
            </a:r>
            <a:r>
              <a:rPr lang="en-US" altLang="ja-JP" sz="2400" dirty="0" smtClean="0"/>
              <a:t>BF</a:t>
            </a:r>
            <a:r>
              <a:rPr lang="ja-JP" altLang="en-US" sz="2400" dirty="0" smtClean="0"/>
              <a:t>がより明確に意識され、レジリエンスを高めていったことが推察される。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31</a:t>
            </a:fld>
            <a:endParaRPr kumimoji="1" lang="ja-JP" altLang="en-US"/>
          </a:p>
        </p:txBody>
      </p:sp>
    </p:spTree>
    <p:extLst>
      <p:ext uri="{BB962C8B-B14F-4D97-AF65-F5344CB8AC3E}">
        <p14:creationId xmlns:p14="http://schemas.microsoft.com/office/powerpoint/2010/main" val="1760438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1259632" y="548680"/>
            <a:ext cx="6552728" cy="465282"/>
          </a:xfrm>
        </p:spPr>
        <p:txBody>
          <a:bodyPr>
            <a:noAutofit/>
          </a:bodyPr>
          <a:lstStyle/>
          <a:p>
            <a:r>
              <a:rPr lang="ja-JP" altLang="en-US" sz="3600" dirty="0" smtClean="0">
                <a:latin typeface="小塚ゴシック Pro B" pitchFamily="34" charset="-128"/>
                <a:ea typeface="小塚ゴシック Pro B" pitchFamily="34" charset="-128"/>
              </a:rPr>
              <a:t>考　察　　</a:t>
            </a:r>
            <a:endParaRPr lang="ja-JP" altLang="en-US" sz="3600" dirty="0">
              <a:latin typeface="小塚ゴシック Pro B" pitchFamily="34" charset="-128"/>
              <a:ea typeface="小塚ゴシック Pro B" pitchFamily="34" charset="-128"/>
            </a:endParaRPr>
          </a:p>
        </p:txBody>
      </p:sp>
      <p:sp>
        <p:nvSpPr>
          <p:cNvPr id="3" name="テキスト ボックス 2"/>
          <p:cNvSpPr txBox="1"/>
          <p:nvPr/>
        </p:nvSpPr>
        <p:spPr>
          <a:xfrm>
            <a:off x="251520" y="1334445"/>
            <a:ext cx="8640960" cy="2529923"/>
          </a:xfrm>
          <a:prstGeom prst="rect">
            <a:avLst/>
          </a:prstGeom>
          <a:noFill/>
        </p:spPr>
        <p:txBody>
          <a:bodyPr wrap="square" rtlCol="0">
            <a:spAutoFit/>
          </a:bodyPr>
          <a:lstStyle/>
          <a:p>
            <a:pPr>
              <a:lnSpc>
                <a:spcPct val="110000"/>
              </a:lnSpc>
              <a:spcBef>
                <a:spcPts val="1200"/>
              </a:spcBef>
            </a:pPr>
            <a:r>
              <a:rPr lang="en-US" altLang="ja-JP" sz="2400" dirty="0" smtClean="0">
                <a:solidFill>
                  <a:prstClr val="black"/>
                </a:solidFill>
              </a:rPr>
              <a:t> </a:t>
            </a:r>
            <a:r>
              <a:rPr lang="ja-JP" altLang="en-US" sz="2400" dirty="0">
                <a:solidFill>
                  <a:prstClr val="black"/>
                </a:solidFill>
              </a:rPr>
              <a:t>　</a:t>
            </a:r>
            <a:r>
              <a:rPr lang="ja-JP" altLang="en-US" sz="2400" dirty="0" smtClean="0">
                <a:solidFill>
                  <a:prstClr val="black"/>
                </a:solidFill>
              </a:rPr>
              <a:t>本研究では、</a:t>
            </a:r>
            <a:r>
              <a:rPr lang="en-US" altLang="ja-JP" sz="2400" dirty="0" smtClean="0">
                <a:solidFill>
                  <a:prstClr val="black"/>
                </a:solidFill>
              </a:rPr>
              <a:t>BF</a:t>
            </a:r>
            <a:r>
              <a:rPr lang="ja-JP" altLang="en-US" sz="2400" dirty="0" smtClean="0">
                <a:solidFill>
                  <a:prstClr val="black"/>
                </a:solidFill>
              </a:rPr>
              <a:t>がすべての乳がん体験者に生じるのか、またどのように</a:t>
            </a:r>
            <a:r>
              <a:rPr lang="en-US" altLang="ja-JP" sz="2400" dirty="0" smtClean="0">
                <a:solidFill>
                  <a:prstClr val="black"/>
                </a:solidFill>
              </a:rPr>
              <a:t>BF</a:t>
            </a:r>
            <a:r>
              <a:rPr lang="ja-JP" altLang="en-US" sz="2400" dirty="0" smtClean="0">
                <a:solidFill>
                  <a:prstClr val="black"/>
                </a:solidFill>
              </a:rPr>
              <a:t>が生じるのかについては明らかにできない。しかし条件が整えば、乳がん体験者は</a:t>
            </a:r>
            <a:r>
              <a:rPr lang="en-US" altLang="ja-JP" sz="2400" dirty="0" smtClean="0">
                <a:solidFill>
                  <a:prstClr val="black"/>
                </a:solidFill>
              </a:rPr>
              <a:t>BF</a:t>
            </a:r>
            <a:r>
              <a:rPr lang="ja-JP" altLang="en-US" sz="2400" dirty="0" smtClean="0">
                <a:solidFill>
                  <a:prstClr val="black"/>
                </a:solidFill>
              </a:rPr>
              <a:t>を見出す力をもっているといえる。その力を促すものとして“語り”が重要であると考える。看護における傾聴は、寄り添うことの癒しのみならず、その人自身が生きることの意味づけを行う上での助力となる可能性があると考える。</a:t>
            </a:r>
            <a:endParaRPr lang="ja-JP" altLang="en-US" sz="2400" dirty="0">
              <a:solidFill>
                <a:prstClr val="black"/>
              </a:solidFill>
            </a:endParaRPr>
          </a:p>
        </p:txBody>
      </p:sp>
      <p:sp>
        <p:nvSpPr>
          <p:cNvPr id="7" name="コンテンツ プレースホルダー 2"/>
          <p:cNvSpPr txBox="1">
            <a:spLocks/>
          </p:cNvSpPr>
          <p:nvPr/>
        </p:nvSpPr>
        <p:spPr bwMode="auto">
          <a:xfrm>
            <a:off x="1488996" y="4871112"/>
            <a:ext cx="7655004" cy="20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defRPr/>
            </a:pPr>
            <a:r>
              <a:rPr lang="ja-JP" altLang="en-US" sz="1800" dirty="0" smtClean="0">
                <a:solidFill>
                  <a:sysClr val="windowText" lastClr="000000"/>
                </a:solidFill>
              </a:rPr>
              <a:t>　　　　　　　　　</a:t>
            </a:r>
            <a:endParaRPr lang="en-US" altLang="ja-JP" sz="1800" dirty="0" smtClean="0">
              <a:solidFill>
                <a:sysClr val="windowText" lastClr="000000"/>
              </a:solidFill>
            </a:endParaRPr>
          </a:p>
          <a:p>
            <a:pPr marL="0" indent="0">
              <a:buFont typeface="Arial" panose="020B0604020202020204" pitchFamily="34" charset="0"/>
              <a:buNone/>
              <a:defRPr/>
            </a:pPr>
            <a:endParaRPr lang="ja-JP" altLang="en-US" sz="1800" dirty="0" smtClean="0">
              <a:solidFill>
                <a:sysClr val="windowText" lastClr="000000"/>
              </a:solidFill>
            </a:endParaRPr>
          </a:p>
        </p:txBody>
      </p:sp>
      <p:sp>
        <p:nvSpPr>
          <p:cNvPr id="4" name="スライド番号プレースホルダー 3"/>
          <p:cNvSpPr>
            <a:spLocks noGrp="1"/>
          </p:cNvSpPr>
          <p:nvPr>
            <p:ph type="sldNum" sz="quarter" idx="12"/>
          </p:nvPr>
        </p:nvSpPr>
        <p:spPr/>
        <p:txBody>
          <a:bodyPr/>
          <a:lstStyle/>
          <a:p>
            <a:fld id="{0A019C72-65A2-42B7-BE63-268E2F77D979}"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5" name="テキスト ボックス 4"/>
          <p:cNvSpPr txBox="1"/>
          <p:nvPr/>
        </p:nvSpPr>
        <p:spPr>
          <a:xfrm>
            <a:off x="251520" y="5062389"/>
            <a:ext cx="8640960" cy="1631216"/>
          </a:xfrm>
          <a:prstGeom prst="rect">
            <a:avLst/>
          </a:prstGeom>
          <a:noFill/>
        </p:spPr>
        <p:txBody>
          <a:bodyPr wrap="square" rtlCol="0">
            <a:spAutoFit/>
          </a:bodyPr>
          <a:lstStyle/>
          <a:p>
            <a:r>
              <a:rPr lang="ja-JP" altLang="en-US" sz="2000" dirty="0" smtClean="0">
                <a:solidFill>
                  <a:prstClr val="black"/>
                </a:solidFill>
              </a:rPr>
              <a:t>この研究発表は以下の論文に加筆修正を加えたものである</a:t>
            </a:r>
            <a:endParaRPr lang="en-US" altLang="ja-JP" sz="2000" dirty="0" smtClean="0">
              <a:solidFill>
                <a:prstClr val="black"/>
              </a:solidFill>
            </a:endParaRPr>
          </a:p>
          <a:p>
            <a:r>
              <a:rPr lang="ja-JP" altLang="en-US" sz="2000" dirty="0" smtClean="0">
                <a:solidFill>
                  <a:prstClr val="black"/>
                </a:solidFill>
              </a:rPr>
              <a:t>仲田みぎわ，城丸瑞恵，佐藤幹代，門林道子，水谷郷美，本間真里，いとうたけひこ（</a:t>
            </a:r>
            <a:r>
              <a:rPr lang="en-US" altLang="ja-JP" sz="2000" dirty="0" smtClean="0">
                <a:solidFill>
                  <a:prstClr val="black"/>
                </a:solidFill>
              </a:rPr>
              <a:t>2016</a:t>
            </a:r>
            <a:r>
              <a:rPr lang="ja-JP" altLang="en-US" sz="2000" dirty="0" smtClean="0">
                <a:solidFill>
                  <a:prstClr val="black"/>
                </a:solidFill>
              </a:rPr>
              <a:t>）：乳がん体験者の闘病記にみる病い体験による肯定的変化．死の臨床</a:t>
            </a:r>
            <a:r>
              <a:rPr lang="en-US" altLang="ja-JP" sz="2000" dirty="0" smtClean="0">
                <a:solidFill>
                  <a:prstClr val="black"/>
                </a:solidFill>
              </a:rPr>
              <a:t>39(1)</a:t>
            </a:r>
            <a:r>
              <a:rPr lang="ja-JP" altLang="en-US" sz="2000" dirty="0" smtClean="0">
                <a:solidFill>
                  <a:prstClr val="black"/>
                </a:solidFill>
              </a:rPr>
              <a:t>：</a:t>
            </a:r>
            <a:r>
              <a:rPr lang="en-US" altLang="ja-JP" sz="2000" dirty="0" smtClean="0">
                <a:solidFill>
                  <a:prstClr val="black"/>
                </a:solidFill>
              </a:rPr>
              <a:t>185-191.  (</a:t>
            </a:r>
            <a:r>
              <a:rPr lang="ja-JP" altLang="en-US" sz="2000" dirty="0">
                <a:solidFill>
                  <a:prstClr val="black"/>
                </a:solidFill>
                <a:hlinkClick r:id="rId4"/>
              </a:rPr>
              <a:t>全文</a:t>
            </a:r>
            <a:r>
              <a:rPr lang="en-US" altLang="ja-JP" sz="2000" dirty="0">
                <a:solidFill>
                  <a:prstClr val="black"/>
                </a:solidFill>
                <a:hlinkClick r:id="rId4"/>
              </a:rPr>
              <a:t>Academia</a:t>
            </a:r>
            <a:r>
              <a:rPr lang="en-US" altLang="ja-JP" sz="2000" dirty="0">
                <a:solidFill>
                  <a:prstClr val="black"/>
                </a:solidFill>
              </a:rPr>
              <a:t>) (</a:t>
            </a:r>
            <a:r>
              <a:rPr lang="ja-JP" altLang="en-US" sz="2000" dirty="0">
                <a:solidFill>
                  <a:prstClr val="black"/>
                </a:solidFill>
                <a:hlinkClick r:id="rId5"/>
              </a:rPr>
              <a:t>全文</a:t>
            </a:r>
            <a:r>
              <a:rPr lang="en-US" altLang="ja-JP" sz="2000" dirty="0" err="1">
                <a:solidFill>
                  <a:prstClr val="black"/>
                </a:solidFill>
                <a:hlinkClick r:id="rId5"/>
              </a:rPr>
              <a:t>ResearchGate</a:t>
            </a:r>
            <a:r>
              <a:rPr lang="en-US" altLang="ja-JP" sz="2000" dirty="0">
                <a:solidFill>
                  <a:prstClr val="black"/>
                </a:solidFill>
                <a:hlinkClick r:id="rId5"/>
              </a:rPr>
              <a:t>)</a:t>
            </a:r>
            <a:endParaRPr lang="en-US" altLang="ja-JP" sz="2000" dirty="0" smtClean="0">
              <a:solidFill>
                <a:prstClr val="black"/>
              </a:solidFill>
            </a:endParaRPr>
          </a:p>
          <a:p>
            <a:endParaRPr lang="ja-JP" altLang="en-US" sz="2000" dirty="0">
              <a:solidFill>
                <a:prstClr val="black"/>
              </a:solidFill>
            </a:endParaRPr>
          </a:p>
        </p:txBody>
      </p:sp>
    </p:spTree>
    <p:extLst>
      <p:ext uri="{BB962C8B-B14F-4D97-AF65-F5344CB8AC3E}">
        <p14:creationId xmlns:p14="http://schemas.microsoft.com/office/powerpoint/2010/main" val="210954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5" y="188640"/>
            <a:ext cx="8937341" cy="6562497"/>
          </a:xfrm>
          <a:prstGeom prst="rect">
            <a:avLst/>
          </a:prstGeom>
        </p:spPr>
      </p:pic>
      <p:sp>
        <p:nvSpPr>
          <p:cNvPr id="6" name="タイトル 12"/>
          <p:cNvSpPr>
            <a:spLocks noGrp="1"/>
          </p:cNvSpPr>
          <p:nvPr>
            <p:ph type="ctrTitle"/>
          </p:nvPr>
        </p:nvSpPr>
        <p:spPr>
          <a:xfrm>
            <a:off x="99154" y="1027244"/>
            <a:ext cx="9036498" cy="3664665"/>
          </a:xfrm>
        </p:spPr>
        <p:txBody>
          <a:bodyPr rtlCol="0">
            <a:normAutofit/>
          </a:bodyPr>
          <a:lstStyle/>
          <a:p>
            <a:pPr algn="l" defTabSz="962844">
              <a:defRPr/>
            </a:pPr>
            <a:r>
              <a:rPr lang="ja-JP" altLang="en-US" sz="2954" dirty="0" smtClean="0">
                <a:latin typeface="小塚ゴシック Pro B" pitchFamily="34" charset="-128"/>
                <a:ea typeface="小塚ゴシック Pro B" pitchFamily="34" charset="-128"/>
              </a:rPr>
              <a:t>　　患者</a:t>
            </a:r>
            <a:r>
              <a:rPr lang="ja-JP" altLang="en-US" sz="2954" dirty="0">
                <a:latin typeface="小塚ゴシック Pro B" pitchFamily="34" charset="-128"/>
                <a:ea typeface="小塚ゴシック Pro B" pitchFamily="34" charset="-128"/>
              </a:rPr>
              <a:t>の語りに耳を傾けることの必要性と</a:t>
            </a:r>
            <a:r>
              <a:rPr lang="ja-JP" altLang="en-US" sz="2954" dirty="0" smtClean="0">
                <a:latin typeface="小塚ゴシック Pro B" pitchFamily="34" charset="-128"/>
                <a:ea typeface="小塚ゴシック Pro B" pitchFamily="34" charset="-128"/>
              </a:rPr>
              <a:t>可能性</a:t>
            </a:r>
            <a:r>
              <a:rPr lang="ja-JP" altLang="en-US" sz="2954" dirty="0">
                <a:latin typeface="小塚ゴシック Pro B" pitchFamily="34" charset="-128"/>
                <a:ea typeface="小塚ゴシック Pro B" pitchFamily="34" charset="-128"/>
              </a:rPr>
              <a:t>　</a:t>
            </a: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ja-JP" altLang="en-US" sz="2954" dirty="0" err="1" smtClean="0">
                <a:latin typeface="小塚ゴシック Pro B" pitchFamily="34" charset="-128"/>
                <a:ea typeface="小塚ゴシック Pro B" pitchFamily="34" charset="-128"/>
              </a:rPr>
              <a:t>ー</a:t>
            </a:r>
            <a:r>
              <a:rPr lang="ja-JP" altLang="en-US" sz="2954" dirty="0" smtClean="0">
                <a:latin typeface="小塚ゴシック Pro B" pitchFamily="34" charset="-128"/>
                <a:ea typeface="小塚ゴシック Pro B" pitchFamily="34" charset="-128"/>
              </a:rPr>
              <a:t>乳がん</a:t>
            </a:r>
            <a:r>
              <a:rPr lang="ja-JP" altLang="en-US" sz="2954" dirty="0">
                <a:latin typeface="小塚ゴシック Pro B" pitchFamily="34" charset="-128"/>
                <a:ea typeface="小塚ゴシック Pro B" pitchFamily="34" charset="-128"/>
              </a:rPr>
              <a:t>体験者の語りに焦点を</a:t>
            </a:r>
            <a:r>
              <a:rPr lang="ja-JP" altLang="en-US" sz="2954" dirty="0" smtClean="0">
                <a:latin typeface="小塚ゴシック Pro B" pitchFamily="34" charset="-128"/>
                <a:ea typeface="小塚ゴシック Pro B" pitchFamily="34" charset="-128"/>
              </a:rPr>
              <a:t>あてて</a:t>
            </a: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en-US" altLang="ja-JP" sz="2954" dirty="0">
                <a:latin typeface="小塚ゴシック Pro B" pitchFamily="34" charset="-128"/>
                <a:ea typeface="小塚ゴシック Pro B" pitchFamily="34" charset="-128"/>
              </a:rPr>
              <a:t/>
            </a:r>
            <a:br>
              <a:rPr lang="en-US" altLang="ja-JP" sz="2954" dirty="0">
                <a:latin typeface="小塚ゴシック Pro B" pitchFamily="34" charset="-128"/>
                <a:ea typeface="小塚ゴシック Pro B" pitchFamily="34" charset="-128"/>
              </a:rPr>
            </a:b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ja-JP" altLang="en-US" sz="3200" b="1" u="sng" dirty="0" smtClean="0">
                <a:solidFill>
                  <a:schemeClr val="tx2">
                    <a:lumMod val="75000"/>
                  </a:schemeClr>
                </a:solidFill>
                <a:latin typeface="小塚ゴシック Pro B" pitchFamily="34" charset="-128"/>
                <a:ea typeface="小塚ゴシック Pro B" pitchFamily="34" charset="-128"/>
              </a:rPr>
              <a:t>１</a:t>
            </a:r>
            <a:r>
              <a:rPr lang="ja-JP" altLang="en-US" sz="3200" b="1" u="sng" dirty="0">
                <a:solidFill>
                  <a:schemeClr val="tx2">
                    <a:lumMod val="75000"/>
                  </a:schemeClr>
                </a:solidFill>
                <a:latin typeface="小塚ゴシック Pro B" pitchFamily="34" charset="-128"/>
                <a:ea typeface="小塚ゴシック Pro B" pitchFamily="34" charset="-128"/>
              </a:rPr>
              <a:t>．乳がん体験者が闘病記を書き、出版する動機</a:t>
            </a:r>
            <a:r>
              <a:rPr lang="en-US" altLang="ja-JP" sz="3200" b="1" u="sng" dirty="0">
                <a:latin typeface="小塚ゴシック Pro B" pitchFamily="34" charset="-128"/>
                <a:ea typeface="小塚ゴシック Pro B" pitchFamily="34" charset="-128"/>
              </a:rPr>
              <a:t/>
            </a:r>
            <a:br>
              <a:rPr lang="en-US" altLang="ja-JP" sz="3200" b="1" u="sng" dirty="0">
                <a:latin typeface="小塚ゴシック Pro B" pitchFamily="34" charset="-128"/>
                <a:ea typeface="小塚ゴシック Pro B" pitchFamily="34" charset="-128"/>
              </a:rPr>
            </a:br>
            <a:endParaRPr sz="3200" b="1" u="sng" dirty="0">
              <a:latin typeface="小塚ゴシック Pro B" pitchFamily="34" charset="-128"/>
              <a:ea typeface="小塚ゴシック Pro B" pitchFamily="34" charset="-128"/>
            </a:endParaRPr>
          </a:p>
        </p:txBody>
      </p:sp>
      <p:sp>
        <p:nvSpPr>
          <p:cNvPr id="3" name="サブタイトル 2"/>
          <p:cNvSpPr>
            <a:spLocks noGrp="1"/>
          </p:cNvSpPr>
          <p:nvPr>
            <p:ph type="subTitle" idx="1"/>
          </p:nvPr>
        </p:nvSpPr>
        <p:spPr>
          <a:xfrm>
            <a:off x="672133" y="4691909"/>
            <a:ext cx="6400800" cy="410079"/>
          </a:xfrm>
        </p:spPr>
        <p:txBody>
          <a:bodyPr>
            <a:normAutofit/>
          </a:bodyPr>
          <a:lstStyle/>
          <a:p>
            <a:pPr algn="l"/>
            <a:endParaRPr lang="ja-JP" altLang="en-US" sz="1939" dirty="0">
              <a:solidFill>
                <a:schemeClr val="tx1"/>
              </a:solidFill>
              <a:latin typeface="小塚ゴシック Pro M" pitchFamily="34" charset="-128"/>
              <a:ea typeface="小塚ゴシック Pro M" pitchFamily="34" charset="-128"/>
            </a:endParaRPr>
          </a:p>
          <a:p>
            <a:pPr algn="l"/>
            <a:endParaRPr lang="ja-JP" altLang="en-US" sz="1108" dirty="0">
              <a:latin typeface="小塚ゴシック Pro M" pitchFamily="34" charset="-128"/>
              <a:ea typeface="小塚ゴシック Pro M" pitchFamily="34" charset="-128"/>
            </a:endParaRPr>
          </a:p>
        </p:txBody>
      </p:sp>
      <p:sp>
        <p:nvSpPr>
          <p:cNvPr id="8" name="社名"/>
          <p:cNvSpPr txBox="1"/>
          <p:nvPr/>
        </p:nvSpPr>
        <p:spPr>
          <a:xfrm>
            <a:off x="539552" y="5954821"/>
            <a:ext cx="279244" cy="262829"/>
          </a:xfrm>
          <a:prstGeom prst="rect">
            <a:avLst/>
          </a:prstGeom>
          <a:noFill/>
        </p:spPr>
        <p:txBody>
          <a:bodyPr wrap="none" rtlCol="0">
            <a:spAutoFit/>
          </a:bodyPr>
          <a:lstStyle/>
          <a:p>
            <a:r>
              <a:rPr lang="zh-CN" altLang="en-US" sz="1108" dirty="0">
                <a:latin typeface="小塚ゴシック Pro M" pitchFamily="34" charset="-128"/>
                <a:ea typeface="小塚ゴシック Pro M" pitchFamily="34" charset="-128"/>
              </a:rPr>
              <a:t>　</a:t>
            </a:r>
            <a:endParaRPr lang="ja-JP" altLang="en-US" sz="1108" dirty="0">
              <a:latin typeface="小塚ゴシック Pro M" pitchFamily="34" charset="-128"/>
              <a:ea typeface="小塚ゴシック Pro M" pitchFamily="34" charset="-128"/>
            </a:endParaRPr>
          </a:p>
        </p:txBody>
      </p:sp>
      <p:sp>
        <p:nvSpPr>
          <p:cNvPr id="2" name="正方形/長方形 1"/>
          <p:cNvSpPr/>
          <p:nvPr/>
        </p:nvSpPr>
        <p:spPr>
          <a:xfrm>
            <a:off x="490870" y="495493"/>
            <a:ext cx="5809322" cy="53175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2000" dirty="0" smtClean="0"/>
              <a:t>第</a:t>
            </a:r>
            <a:r>
              <a:rPr lang="en-US" altLang="ja-JP" sz="2000" dirty="0" smtClean="0"/>
              <a:t>36</a:t>
            </a:r>
            <a:r>
              <a:rPr lang="ja-JP" altLang="en-US" sz="2000" dirty="0" smtClean="0"/>
              <a:t>回　日本</a:t>
            </a:r>
            <a:r>
              <a:rPr lang="ja-JP" altLang="en-US" sz="2000" dirty="0"/>
              <a:t>看護科学学会学術集会　交流集会</a:t>
            </a:r>
          </a:p>
        </p:txBody>
      </p:sp>
      <p:sp>
        <p:nvSpPr>
          <p:cNvPr id="4" name="正方形/長方形 3"/>
          <p:cNvSpPr/>
          <p:nvPr/>
        </p:nvSpPr>
        <p:spPr>
          <a:xfrm>
            <a:off x="99156" y="5532210"/>
            <a:ext cx="9036496" cy="121892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dirty="0" smtClean="0"/>
              <a:t>　　　　　　　　　　　　　　　　　　　　　　</a:t>
            </a:r>
            <a:r>
              <a:rPr lang="ja-JP" altLang="en-US" sz="2800" dirty="0" smtClean="0"/>
              <a:t>　門林道子</a:t>
            </a:r>
            <a:endParaRPr lang="en-US" altLang="ja-JP" sz="2800" dirty="0" smtClean="0"/>
          </a:p>
          <a:p>
            <a:r>
              <a:rPr lang="ja-JP" altLang="en-US" sz="2800" dirty="0" smtClean="0"/>
              <a:t>　　　　　　　　　　日本</a:t>
            </a:r>
            <a:r>
              <a:rPr lang="ja-JP" altLang="en-US" sz="2800" dirty="0"/>
              <a:t>女子</a:t>
            </a:r>
            <a:r>
              <a:rPr lang="ja-JP" altLang="en-US" sz="2800" dirty="0" smtClean="0"/>
              <a:t>大学　人間</a:t>
            </a:r>
            <a:r>
              <a:rPr lang="ja-JP" altLang="en-US" sz="2800" dirty="0"/>
              <a:t>社会</a:t>
            </a:r>
            <a:r>
              <a:rPr lang="ja-JP" altLang="en-US" sz="2800" dirty="0" smtClean="0"/>
              <a:t>学部　　</a:t>
            </a:r>
            <a:endParaRPr lang="ja-JP" altLang="en-US" sz="2800" dirty="0"/>
          </a:p>
        </p:txBody>
      </p:sp>
      <p:sp>
        <p:nvSpPr>
          <p:cNvPr id="5" name="スライド番号プレースホルダー 4"/>
          <p:cNvSpPr>
            <a:spLocks noGrp="1"/>
          </p:cNvSpPr>
          <p:nvPr>
            <p:ph type="sldNum" sz="quarter" idx="12"/>
          </p:nvPr>
        </p:nvSpPr>
        <p:spPr/>
        <p:txBody>
          <a:bodyPr/>
          <a:lstStyle/>
          <a:p>
            <a:fld id="{0A019C72-65A2-42B7-BE63-268E2F77D979}" type="slidenum">
              <a:rPr kumimoji="1" lang="ja-JP" altLang="en-US" smtClean="0"/>
              <a:t>4</a:t>
            </a:fld>
            <a:endParaRPr kumimoji="1" lang="ja-JP" altLang="en-US"/>
          </a:p>
        </p:txBody>
      </p:sp>
    </p:spTree>
    <p:extLst>
      <p:ext uri="{BB962C8B-B14F-4D97-AF65-F5344CB8AC3E}">
        <p14:creationId xmlns:p14="http://schemas.microsoft.com/office/powerpoint/2010/main" val="254416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デザイン"/>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5" y="188640"/>
            <a:ext cx="8937341" cy="6562497"/>
          </a:xfrm>
          <a:prstGeom prst="rect">
            <a:avLst/>
          </a:prstGeom>
        </p:spPr>
      </p:pic>
      <p:sp>
        <p:nvSpPr>
          <p:cNvPr id="6" name="タイトル 12"/>
          <p:cNvSpPr>
            <a:spLocks noGrp="1"/>
          </p:cNvSpPr>
          <p:nvPr>
            <p:ph type="ctrTitle"/>
          </p:nvPr>
        </p:nvSpPr>
        <p:spPr>
          <a:xfrm>
            <a:off x="99154" y="1027244"/>
            <a:ext cx="9036498" cy="3664665"/>
          </a:xfrm>
        </p:spPr>
        <p:txBody>
          <a:bodyPr rtlCol="0">
            <a:normAutofit/>
          </a:bodyPr>
          <a:lstStyle/>
          <a:p>
            <a:pPr defTabSz="962844">
              <a:defRPr/>
            </a:pPr>
            <a:r>
              <a:rPr lang="ja-JP" altLang="en-US" sz="2954" dirty="0" smtClean="0">
                <a:latin typeface="小塚ゴシック Pro B" pitchFamily="34" charset="-128"/>
                <a:ea typeface="小塚ゴシック Pro B" pitchFamily="34" charset="-128"/>
              </a:rPr>
              <a:t>　　患者</a:t>
            </a:r>
            <a:r>
              <a:rPr lang="ja-JP" altLang="en-US" sz="2954" dirty="0">
                <a:latin typeface="小塚ゴシック Pro B" pitchFamily="34" charset="-128"/>
                <a:ea typeface="小塚ゴシック Pro B" pitchFamily="34" charset="-128"/>
              </a:rPr>
              <a:t>の語りに耳を傾けることの必要性と</a:t>
            </a:r>
            <a:r>
              <a:rPr lang="ja-JP" altLang="en-US" sz="2954" dirty="0" smtClean="0">
                <a:latin typeface="小塚ゴシック Pro B" pitchFamily="34" charset="-128"/>
                <a:ea typeface="小塚ゴシック Pro B" pitchFamily="34" charset="-128"/>
              </a:rPr>
              <a:t>可能性</a:t>
            </a:r>
            <a:r>
              <a:rPr lang="ja-JP" altLang="en-US" sz="2954" dirty="0">
                <a:latin typeface="小塚ゴシック Pro B" pitchFamily="34" charset="-128"/>
                <a:ea typeface="小塚ゴシック Pro B" pitchFamily="34" charset="-128"/>
              </a:rPr>
              <a:t>　</a:t>
            </a: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ja-JP" altLang="en-US" sz="2954" dirty="0" err="1" smtClean="0">
                <a:latin typeface="小塚ゴシック Pro B" pitchFamily="34" charset="-128"/>
                <a:ea typeface="小塚ゴシック Pro B" pitchFamily="34" charset="-128"/>
              </a:rPr>
              <a:t>ー</a:t>
            </a:r>
            <a:r>
              <a:rPr lang="ja-JP" altLang="en-US" sz="2954" dirty="0" smtClean="0">
                <a:latin typeface="小塚ゴシック Pro B" pitchFamily="34" charset="-128"/>
                <a:ea typeface="小塚ゴシック Pro B" pitchFamily="34" charset="-128"/>
              </a:rPr>
              <a:t>乳がん</a:t>
            </a:r>
            <a:r>
              <a:rPr lang="ja-JP" altLang="en-US" sz="2954" dirty="0">
                <a:latin typeface="小塚ゴシック Pro B" pitchFamily="34" charset="-128"/>
                <a:ea typeface="小塚ゴシック Pro B" pitchFamily="34" charset="-128"/>
              </a:rPr>
              <a:t>体験者の語りに焦点を</a:t>
            </a:r>
            <a:r>
              <a:rPr lang="ja-JP" altLang="en-US" sz="2954" dirty="0" smtClean="0">
                <a:latin typeface="小塚ゴシック Pro B" pitchFamily="34" charset="-128"/>
                <a:ea typeface="小塚ゴシック Pro B" pitchFamily="34" charset="-128"/>
              </a:rPr>
              <a:t>あてて</a:t>
            </a:r>
            <a:r>
              <a:rPr lang="en-US" altLang="ja-JP" sz="2954" dirty="0">
                <a:latin typeface="小塚ゴシック Pro B" pitchFamily="34" charset="-128"/>
                <a:ea typeface="小塚ゴシック Pro B" pitchFamily="34" charset="-128"/>
              </a:rPr>
              <a:t/>
            </a:r>
            <a:br>
              <a:rPr lang="en-US" altLang="ja-JP" sz="2954" dirty="0">
                <a:latin typeface="小塚ゴシック Pro B" pitchFamily="34" charset="-128"/>
                <a:ea typeface="小塚ゴシック Pro B" pitchFamily="34" charset="-128"/>
              </a:rPr>
            </a:br>
            <a:r>
              <a:rPr lang="en-US" altLang="ja-JP" sz="2954" dirty="0" smtClean="0">
                <a:latin typeface="小塚ゴシック Pro B" pitchFamily="34" charset="-128"/>
                <a:ea typeface="小塚ゴシック Pro B" pitchFamily="34" charset="-128"/>
              </a:rPr>
              <a:t/>
            </a:r>
            <a:br>
              <a:rPr lang="en-US" altLang="ja-JP" sz="2954" dirty="0" smtClean="0">
                <a:latin typeface="小塚ゴシック Pro B" pitchFamily="34" charset="-128"/>
                <a:ea typeface="小塚ゴシック Pro B" pitchFamily="34" charset="-128"/>
              </a:rPr>
            </a:br>
            <a:r>
              <a:rPr lang="ja-JP" altLang="en-US" sz="3200" b="1" u="sng" dirty="0">
                <a:solidFill>
                  <a:schemeClr val="tx2">
                    <a:lumMod val="75000"/>
                  </a:schemeClr>
                </a:solidFill>
                <a:latin typeface="小塚ゴシック Pro B" pitchFamily="34" charset="-128"/>
                <a:ea typeface="小塚ゴシック Pro B" pitchFamily="34" charset="-128"/>
              </a:rPr>
              <a:t>２．ウェブサイト</a:t>
            </a:r>
            <a:r>
              <a:rPr lang="en-US" altLang="ja-JP" sz="3200" b="1" u="sng" dirty="0">
                <a:solidFill>
                  <a:schemeClr val="tx2">
                    <a:lumMod val="75000"/>
                  </a:schemeClr>
                </a:solidFill>
                <a:latin typeface="小塚ゴシック Pro B" pitchFamily="34" charset="-128"/>
                <a:ea typeface="小塚ゴシック Pro B" pitchFamily="34" charset="-128"/>
              </a:rPr>
              <a:t>JPOP-VOICE </a:t>
            </a:r>
            <a:r>
              <a:rPr lang="ja-JP" altLang="en-US" sz="3200" b="1" u="sng" dirty="0">
                <a:solidFill>
                  <a:schemeClr val="tx2">
                    <a:lumMod val="75000"/>
                  </a:schemeClr>
                </a:solidFill>
                <a:latin typeface="小塚ゴシック Pro B" pitchFamily="34" charset="-128"/>
                <a:ea typeface="小塚ゴシック Pro B" pitchFamily="34" charset="-128"/>
              </a:rPr>
              <a:t>・ </a:t>
            </a:r>
            <a:r>
              <a:rPr lang="en-US" altLang="ja-JP" sz="3200" b="1" u="sng" dirty="0" err="1">
                <a:solidFill>
                  <a:schemeClr val="tx2">
                    <a:lumMod val="75000"/>
                  </a:schemeClr>
                </a:solidFill>
                <a:latin typeface="小塚ゴシック Pro B" pitchFamily="34" charset="-128"/>
                <a:ea typeface="小塚ゴシック Pro B" pitchFamily="34" charset="-128"/>
              </a:rPr>
              <a:t>DIPEx</a:t>
            </a:r>
            <a:r>
              <a:rPr lang="en-US" altLang="ja-JP" sz="3200" b="1" u="sng" dirty="0">
                <a:solidFill>
                  <a:schemeClr val="tx2">
                    <a:lumMod val="75000"/>
                  </a:schemeClr>
                </a:solidFill>
                <a:latin typeface="小塚ゴシック Pro B" pitchFamily="34" charset="-128"/>
                <a:ea typeface="小塚ゴシック Pro B" pitchFamily="34" charset="-128"/>
              </a:rPr>
              <a:t>-Japan</a:t>
            </a:r>
            <a:r>
              <a:rPr lang="ja-JP" altLang="en-US" sz="3200" b="1" u="sng" dirty="0" smtClean="0">
                <a:solidFill>
                  <a:schemeClr val="tx2">
                    <a:lumMod val="75000"/>
                  </a:schemeClr>
                </a:solidFill>
                <a:latin typeface="小塚ゴシック Pro B" pitchFamily="34" charset="-128"/>
                <a:ea typeface="小塚ゴシック Pro B" pitchFamily="34" charset="-128"/>
              </a:rPr>
              <a:t>に</a:t>
            </a:r>
            <a:r>
              <a:rPr lang="en-US" altLang="ja-JP" sz="3200" b="1" u="sng" dirty="0" smtClean="0">
                <a:solidFill>
                  <a:schemeClr val="tx2">
                    <a:lumMod val="75000"/>
                  </a:schemeClr>
                </a:solidFill>
                <a:latin typeface="小塚ゴシック Pro B" pitchFamily="34" charset="-128"/>
                <a:ea typeface="小塚ゴシック Pro B" pitchFamily="34" charset="-128"/>
              </a:rPr>
              <a:t/>
            </a:r>
            <a:br>
              <a:rPr lang="en-US" altLang="ja-JP" sz="3200" b="1" u="sng" dirty="0" smtClean="0">
                <a:solidFill>
                  <a:schemeClr val="tx2">
                    <a:lumMod val="75000"/>
                  </a:schemeClr>
                </a:solidFill>
                <a:latin typeface="小塚ゴシック Pro B" pitchFamily="34" charset="-128"/>
                <a:ea typeface="小塚ゴシック Pro B" pitchFamily="34" charset="-128"/>
              </a:rPr>
            </a:br>
            <a:r>
              <a:rPr lang="ja-JP" altLang="en-US" sz="3200" b="1" u="sng" dirty="0" smtClean="0">
                <a:solidFill>
                  <a:schemeClr val="tx2">
                    <a:lumMod val="75000"/>
                  </a:schemeClr>
                </a:solidFill>
                <a:latin typeface="小塚ゴシック Pro B" pitchFamily="34" charset="-128"/>
                <a:ea typeface="小塚ゴシック Pro B" pitchFamily="34" charset="-128"/>
              </a:rPr>
              <a:t>収録された女性</a:t>
            </a:r>
            <a:r>
              <a:rPr lang="ja-JP" altLang="en-US" sz="3200" b="1" u="sng" dirty="0">
                <a:solidFill>
                  <a:schemeClr val="tx2">
                    <a:lumMod val="75000"/>
                  </a:schemeClr>
                </a:solidFill>
                <a:latin typeface="小塚ゴシック Pro B" pitchFamily="34" charset="-128"/>
                <a:ea typeface="小塚ゴシック Pro B" pitchFamily="34" charset="-128"/>
              </a:rPr>
              <a:t>乳がん体験者の語り</a:t>
            </a:r>
            <a:r>
              <a:rPr lang="ja-JP" altLang="en-US" sz="3200" b="1" u="sng" dirty="0" smtClean="0">
                <a:solidFill>
                  <a:schemeClr val="tx2">
                    <a:lumMod val="75000"/>
                  </a:schemeClr>
                </a:solidFill>
                <a:latin typeface="小塚ゴシック Pro B" pitchFamily="34" charset="-128"/>
                <a:ea typeface="小塚ゴシック Pro B" pitchFamily="34" charset="-128"/>
              </a:rPr>
              <a:t>から</a:t>
            </a:r>
            <a:r>
              <a:rPr lang="en-US" altLang="ja-JP" sz="3200" b="1" u="sng" dirty="0" smtClean="0">
                <a:solidFill>
                  <a:schemeClr val="tx2">
                    <a:lumMod val="75000"/>
                  </a:schemeClr>
                </a:solidFill>
                <a:latin typeface="小塚ゴシック Pro B" pitchFamily="34" charset="-128"/>
                <a:ea typeface="小塚ゴシック Pro B" pitchFamily="34" charset="-128"/>
              </a:rPr>
              <a:t/>
            </a:r>
            <a:br>
              <a:rPr lang="en-US" altLang="ja-JP" sz="3200" b="1" u="sng" dirty="0" smtClean="0">
                <a:solidFill>
                  <a:schemeClr val="tx2">
                    <a:lumMod val="75000"/>
                  </a:schemeClr>
                </a:solidFill>
                <a:latin typeface="小塚ゴシック Pro B" pitchFamily="34" charset="-128"/>
                <a:ea typeface="小塚ゴシック Pro B" pitchFamily="34" charset="-128"/>
              </a:rPr>
            </a:br>
            <a:r>
              <a:rPr lang="ja-JP" altLang="en-US" sz="3200" b="1" u="sng" dirty="0" smtClean="0">
                <a:solidFill>
                  <a:schemeClr val="tx2">
                    <a:lumMod val="75000"/>
                  </a:schemeClr>
                </a:solidFill>
                <a:latin typeface="小塚ゴシック Pro B" pitchFamily="34" charset="-128"/>
                <a:ea typeface="小塚ゴシック Pro B" pitchFamily="34" charset="-128"/>
              </a:rPr>
              <a:t>転移</a:t>
            </a:r>
            <a:r>
              <a:rPr lang="ja-JP" altLang="en-US" sz="3200" b="1" u="sng" dirty="0">
                <a:solidFill>
                  <a:schemeClr val="tx2">
                    <a:lumMod val="75000"/>
                  </a:schemeClr>
                </a:solidFill>
                <a:latin typeface="小塚ゴシック Pro B" pitchFamily="34" charset="-128"/>
                <a:ea typeface="小塚ゴシック Pro B" pitchFamily="34" charset="-128"/>
              </a:rPr>
              <a:t>の有無による特徴</a:t>
            </a:r>
            <a:endParaRPr sz="3200" b="1" u="sng" dirty="0">
              <a:latin typeface="小塚ゴシック Pro B" pitchFamily="34" charset="-128"/>
              <a:ea typeface="小塚ゴシック Pro B" pitchFamily="34" charset="-128"/>
            </a:endParaRPr>
          </a:p>
        </p:txBody>
      </p:sp>
      <p:sp>
        <p:nvSpPr>
          <p:cNvPr id="3" name="サブタイトル 2"/>
          <p:cNvSpPr>
            <a:spLocks noGrp="1"/>
          </p:cNvSpPr>
          <p:nvPr>
            <p:ph type="subTitle" idx="1"/>
          </p:nvPr>
        </p:nvSpPr>
        <p:spPr>
          <a:xfrm>
            <a:off x="672133" y="4691909"/>
            <a:ext cx="6400800" cy="410079"/>
          </a:xfrm>
        </p:spPr>
        <p:txBody>
          <a:bodyPr>
            <a:normAutofit/>
          </a:bodyPr>
          <a:lstStyle/>
          <a:p>
            <a:pPr algn="l"/>
            <a:endParaRPr lang="ja-JP" altLang="en-US" sz="1939" dirty="0">
              <a:solidFill>
                <a:schemeClr val="tx1"/>
              </a:solidFill>
              <a:latin typeface="小塚ゴシック Pro M" pitchFamily="34" charset="-128"/>
              <a:ea typeface="小塚ゴシック Pro M" pitchFamily="34" charset="-128"/>
            </a:endParaRPr>
          </a:p>
          <a:p>
            <a:pPr algn="l"/>
            <a:endParaRPr lang="ja-JP" altLang="en-US" sz="1108" dirty="0">
              <a:latin typeface="小塚ゴシック Pro M" pitchFamily="34" charset="-128"/>
              <a:ea typeface="小塚ゴシック Pro M" pitchFamily="34" charset="-128"/>
            </a:endParaRPr>
          </a:p>
        </p:txBody>
      </p:sp>
      <p:sp>
        <p:nvSpPr>
          <p:cNvPr id="8" name="社名"/>
          <p:cNvSpPr txBox="1"/>
          <p:nvPr/>
        </p:nvSpPr>
        <p:spPr>
          <a:xfrm>
            <a:off x="539552" y="5954821"/>
            <a:ext cx="279244" cy="262829"/>
          </a:xfrm>
          <a:prstGeom prst="rect">
            <a:avLst/>
          </a:prstGeom>
          <a:noFill/>
        </p:spPr>
        <p:txBody>
          <a:bodyPr wrap="none" rtlCol="0">
            <a:spAutoFit/>
          </a:bodyPr>
          <a:lstStyle/>
          <a:p>
            <a:r>
              <a:rPr lang="zh-CN" altLang="en-US" sz="1108" dirty="0">
                <a:latin typeface="小塚ゴシック Pro M" pitchFamily="34" charset="-128"/>
                <a:ea typeface="小塚ゴシック Pro M" pitchFamily="34" charset="-128"/>
              </a:rPr>
              <a:t>　</a:t>
            </a:r>
            <a:endParaRPr lang="ja-JP" altLang="en-US" sz="1108" dirty="0">
              <a:latin typeface="小塚ゴシック Pro M" pitchFamily="34" charset="-128"/>
              <a:ea typeface="小塚ゴシック Pro M" pitchFamily="34" charset="-128"/>
            </a:endParaRPr>
          </a:p>
        </p:txBody>
      </p:sp>
      <p:sp>
        <p:nvSpPr>
          <p:cNvPr id="2" name="正方形/長方形 1"/>
          <p:cNvSpPr/>
          <p:nvPr/>
        </p:nvSpPr>
        <p:spPr>
          <a:xfrm>
            <a:off x="490870" y="495493"/>
            <a:ext cx="5809322" cy="531751"/>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2000" dirty="0" smtClean="0"/>
              <a:t>第</a:t>
            </a:r>
            <a:r>
              <a:rPr lang="en-US" altLang="ja-JP" sz="2000" dirty="0" smtClean="0"/>
              <a:t>36</a:t>
            </a:r>
            <a:r>
              <a:rPr lang="ja-JP" altLang="en-US" sz="2000" dirty="0" smtClean="0"/>
              <a:t>回　日本</a:t>
            </a:r>
            <a:r>
              <a:rPr lang="ja-JP" altLang="en-US" sz="2000" dirty="0"/>
              <a:t>看護科学学会学術集会　交流集会</a:t>
            </a:r>
          </a:p>
        </p:txBody>
      </p:sp>
      <p:sp>
        <p:nvSpPr>
          <p:cNvPr id="4" name="正方形/長方形 3"/>
          <p:cNvSpPr/>
          <p:nvPr/>
        </p:nvSpPr>
        <p:spPr>
          <a:xfrm>
            <a:off x="99156" y="5532210"/>
            <a:ext cx="9036496" cy="121892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800" dirty="0"/>
              <a:t>水谷郷</a:t>
            </a:r>
            <a:r>
              <a:rPr lang="ja-JP" altLang="en-US" sz="2800" dirty="0" smtClean="0"/>
              <a:t>美</a:t>
            </a:r>
            <a:endParaRPr lang="en-US" altLang="ja-JP" sz="2800" dirty="0"/>
          </a:p>
          <a:p>
            <a:pPr algn="ctr"/>
            <a:r>
              <a:rPr lang="ja-JP" altLang="en-US" sz="2400" dirty="0" smtClean="0"/>
              <a:t>札幌</a:t>
            </a:r>
            <a:r>
              <a:rPr lang="ja-JP" altLang="en-US" sz="2400" dirty="0"/>
              <a:t>医科大学大学院博士課程</a:t>
            </a:r>
            <a:r>
              <a:rPr lang="ja-JP" altLang="en-US" sz="2400" dirty="0" smtClean="0"/>
              <a:t>後期</a:t>
            </a:r>
            <a:endParaRPr lang="en-US" altLang="ja-JP" sz="2400" dirty="0"/>
          </a:p>
        </p:txBody>
      </p:sp>
      <p:sp>
        <p:nvSpPr>
          <p:cNvPr id="5" name="スライド番号プレースホルダー 4"/>
          <p:cNvSpPr>
            <a:spLocks noGrp="1"/>
          </p:cNvSpPr>
          <p:nvPr>
            <p:ph type="sldNum" sz="quarter" idx="12"/>
          </p:nvPr>
        </p:nvSpPr>
        <p:spPr/>
        <p:txBody>
          <a:bodyPr/>
          <a:lstStyle/>
          <a:p>
            <a:fld id="{0A019C72-65A2-42B7-BE63-268E2F77D979}" type="slidenum">
              <a:rPr kumimoji="1" lang="ja-JP" altLang="en-US" smtClean="0"/>
              <a:t>5</a:t>
            </a:fld>
            <a:endParaRPr kumimoji="1" lang="ja-JP" altLang="en-US"/>
          </a:p>
        </p:txBody>
      </p:sp>
    </p:spTree>
    <p:extLst>
      <p:ext uri="{BB962C8B-B14F-4D97-AF65-F5344CB8AC3E}">
        <p14:creationId xmlns:p14="http://schemas.microsoft.com/office/powerpoint/2010/main" val="413631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a:latin typeface="+mj-ea"/>
              </a:rPr>
              <a:t>目的</a:t>
            </a:r>
          </a:p>
        </p:txBody>
      </p:sp>
      <p:sp>
        <p:nvSpPr>
          <p:cNvPr id="5" name="テキスト ボックス 4"/>
          <p:cNvSpPr txBox="1"/>
          <p:nvPr/>
        </p:nvSpPr>
        <p:spPr>
          <a:xfrm>
            <a:off x="419835" y="2060848"/>
            <a:ext cx="8304329" cy="267765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t>転移</a:t>
            </a:r>
            <a:r>
              <a:rPr lang="ja-JP" altLang="en-US" sz="2800" dirty="0"/>
              <a:t>進行度による乳がん体験者の語りにおける話題の傾向を明らかにすることは、乳がん体験者における苦痛の経時的変化を検討する基礎的資料になりうる</a:t>
            </a:r>
            <a:r>
              <a:rPr lang="ja-JP" altLang="en-US" sz="2800" dirty="0" smtClean="0"/>
              <a:t>。</a:t>
            </a:r>
            <a:endParaRPr lang="en-US" altLang="ja-JP" sz="2800" dirty="0" smtClean="0"/>
          </a:p>
          <a:p>
            <a:pPr marL="342900" indent="-342900">
              <a:buFont typeface="Arial" panose="020B0604020202020204" pitchFamily="34" charset="0"/>
              <a:buChar char="•"/>
            </a:pPr>
            <a:r>
              <a:rPr lang="ja-JP" altLang="en-US" sz="2800" dirty="0" smtClean="0"/>
              <a:t>そのため本研究では</a:t>
            </a:r>
            <a:r>
              <a:rPr lang="ja-JP" altLang="en-US" sz="2800" dirty="0"/>
              <a:t>、ウェブサイトを用いた転移進行度による乳がん体験者の語りの傾向を報告する。</a:t>
            </a:r>
          </a:p>
        </p:txBody>
      </p:sp>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6</a:t>
            </a:fld>
            <a:endParaRPr kumimoji="1" lang="ja-JP" altLang="en-US"/>
          </a:p>
        </p:txBody>
      </p:sp>
    </p:spTree>
    <p:extLst>
      <p:ext uri="{BB962C8B-B14F-4D97-AF65-F5344CB8AC3E}">
        <p14:creationId xmlns:p14="http://schemas.microsoft.com/office/powerpoint/2010/main" val="385774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 y="206729"/>
            <a:ext cx="9144000" cy="6401607"/>
          </a:xfrm>
          <a:prstGeom prst="rect">
            <a:avLst/>
          </a:prstGeom>
        </p:spPr>
      </p:pic>
      <p:sp>
        <p:nvSpPr>
          <p:cNvPr id="2" name="タイトル 1"/>
          <p:cNvSpPr>
            <a:spLocks noGrp="1"/>
          </p:cNvSpPr>
          <p:nvPr>
            <p:ph type="title"/>
          </p:nvPr>
        </p:nvSpPr>
        <p:spPr>
          <a:xfrm>
            <a:off x="517396" y="515446"/>
            <a:ext cx="8229600" cy="465282"/>
          </a:xfrm>
        </p:spPr>
        <p:txBody>
          <a:bodyPr>
            <a:noAutofit/>
          </a:bodyPr>
          <a:lstStyle/>
          <a:p>
            <a:pPr algn="l"/>
            <a:r>
              <a:rPr lang="ja-JP" altLang="en-US" sz="3200" dirty="0" smtClean="0">
                <a:latin typeface="小塚ゴシック Pro B" pitchFamily="34" charset="-128"/>
                <a:ea typeface="小塚ゴシック Pro B" pitchFamily="34" charset="-128"/>
              </a:rPr>
              <a:t>研究方法</a:t>
            </a:r>
            <a:endParaRPr lang="ja-JP" altLang="en-US" sz="3200" dirty="0">
              <a:latin typeface="小塚ゴシック Pro B" pitchFamily="34" charset="-128"/>
              <a:ea typeface="小塚ゴシック Pro B" pitchFamily="34" charset="-128"/>
            </a:endParaRPr>
          </a:p>
        </p:txBody>
      </p:sp>
      <p:sp>
        <p:nvSpPr>
          <p:cNvPr id="7" name="正方形/長方形 6"/>
          <p:cNvSpPr/>
          <p:nvPr/>
        </p:nvSpPr>
        <p:spPr>
          <a:xfrm>
            <a:off x="265055" y="1211090"/>
            <a:ext cx="8859837" cy="27219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defTabSz="2777490" fontAlgn="auto">
              <a:spcBef>
                <a:spcPts val="0"/>
              </a:spcBef>
              <a:spcAft>
                <a:spcPts val="0"/>
              </a:spcAft>
              <a:defRPr/>
            </a:pPr>
            <a:r>
              <a:rPr lang="ja-JP" altLang="en-US" sz="2400" b="1" dirty="0" smtClean="0">
                <a:solidFill>
                  <a:schemeClr val="accent6"/>
                </a:solidFill>
              </a:rPr>
              <a:t>分析</a:t>
            </a:r>
            <a:r>
              <a:rPr lang="ja-JP" altLang="en-US" sz="2400" b="1" dirty="0">
                <a:solidFill>
                  <a:schemeClr val="accent6"/>
                </a:solidFill>
              </a:rPr>
              <a:t>対象</a:t>
            </a:r>
          </a:p>
          <a:p>
            <a:pPr marL="342900" indent="-342900" defTabSz="2777490" fontAlgn="auto">
              <a:spcBef>
                <a:spcPts val="0"/>
              </a:spcBef>
              <a:spcAft>
                <a:spcPts val="0"/>
              </a:spcAft>
              <a:buFont typeface="Arial" panose="020B0604020202020204" pitchFamily="34" charset="0"/>
              <a:buChar char="•"/>
              <a:defRPr/>
            </a:pPr>
            <a:r>
              <a:rPr lang="ja-JP" altLang="en-US" sz="2400" dirty="0"/>
              <a:t>分析対象</a:t>
            </a:r>
            <a:r>
              <a:rPr lang="ja-JP" altLang="en-US" sz="2400" dirty="0" smtClean="0"/>
              <a:t>と</a:t>
            </a:r>
            <a:r>
              <a:rPr lang="ja-JP" altLang="en-US" sz="2400" dirty="0"/>
              <a:t>なる</a:t>
            </a:r>
            <a:r>
              <a:rPr lang="en-US" altLang="ja-JP" sz="2400" dirty="0" smtClean="0"/>
              <a:t>JPOP-VOICE</a:t>
            </a:r>
            <a:r>
              <a:rPr lang="ja-JP" altLang="en-US" sz="2400" dirty="0"/>
              <a:t>および</a:t>
            </a:r>
            <a:r>
              <a:rPr lang="en-US" altLang="ja-JP" sz="2400" dirty="0" err="1"/>
              <a:t>DIPEx</a:t>
            </a:r>
            <a:r>
              <a:rPr lang="en-US" altLang="ja-JP" sz="2400" dirty="0"/>
              <a:t> ‐Japan</a:t>
            </a:r>
            <a:r>
              <a:rPr lang="ja-JP" altLang="en-US" sz="2400" dirty="0"/>
              <a:t>とは、病気の情報や病いの語りに関するウェブサイトであり、体験者の病いの体験を闘病記・体験記のように文章で見ることが可能である</a:t>
            </a:r>
            <a:r>
              <a:rPr lang="ja-JP" altLang="en-US" sz="2400" dirty="0" smtClean="0"/>
              <a:t>。</a:t>
            </a:r>
            <a:endParaRPr lang="en-US" altLang="ja-JP" sz="2400" dirty="0" smtClean="0"/>
          </a:p>
          <a:p>
            <a:pPr marL="342900" indent="-342900" defTabSz="2777490" fontAlgn="auto">
              <a:spcBef>
                <a:spcPts val="0"/>
              </a:spcBef>
              <a:spcAft>
                <a:spcPts val="0"/>
              </a:spcAft>
              <a:buFont typeface="Arial" panose="020B0604020202020204" pitchFamily="34" charset="0"/>
              <a:buChar char="•"/>
              <a:defRPr/>
            </a:pPr>
            <a:r>
              <a:rPr lang="ja-JP" altLang="en-US" sz="2400" dirty="0" smtClean="0"/>
              <a:t>今回</a:t>
            </a:r>
            <a:r>
              <a:rPr lang="ja-JP" altLang="en-US" sz="2400" dirty="0"/>
              <a:t>の分析対象は、</a:t>
            </a:r>
            <a:r>
              <a:rPr lang="en-US" altLang="ja-JP" sz="2400" dirty="0"/>
              <a:t>JPOP-VOICE</a:t>
            </a:r>
            <a:r>
              <a:rPr lang="ja-JP" altLang="en-US" sz="2400" dirty="0" err="1"/>
              <a:t>に収</a:t>
            </a:r>
            <a:r>
              <a:rPr lang="ja-JP" altLang="en-US" sz="2400" dirty="0"/>
              <a:t>録された乳がん体験者のべ</a:t>
            </a:r>
            <a:r>
              <a:rPr lang="en-US" altLang="ja-JP" sz="2400" dirty="0"/>
              <a:t>7</a:t>
            </a:r>
            <a:r>
              <a:rPr lang="ja-JP" altLang="en-US" sz="2400" dirty="0"/>
              <a:t>人に加え、</a:t>
            </a:r>
            <a:r>
              <a:rPr lang="en-US" altLang="ja-JP" sz="2400" dirty="0" err="1"/>
              <a:t>DIPEx</a:t>
            </a:r>
            <a:r>
              <a:rPr lang="en-US" altLang="ja-JP" sz="2400" dirty="0"/>
              <a:t> ‐Japan</a:t>
            </a:r>
            <a:r>
              <a:rPr lang="ja-JP" altLang="en-US" sz="2400" dirty="0" err="1"/>
              <a:t>に収</a:t>
            </a:r>
            <a:r>
              <a:rPr lang="ja-JP" altLang="en-US" sz="2400" dirty="0"/>
              <a:t>録された女性の乳がん体験者のべ</a:t>
            </a:r>
            <a:r>
              <a:rPr lang="en-US" altLang="ja-JP" sz="2400" dirty="0"/>
              <a:t>42</a:t>
            </a:r>
            <a:r>
              <a:rPr lang="ja-JP" altLang="en-US" sz="2400" dirty="0"/>
              <a:t>人の計</a:t>
            </a:r>
            <a:r>
              <a:rPr lang="en-US" altLang="ja-JP" sz="2400" dirty="0"/>
              <a:t>49</a:t>
            </a:r>
            <a:r>
              <a:rPr lang="ja-JP" altLang="en-US" sz="2400" dirty="0"/>
              <a:t>人の語りである。語りのデータはウェブサイトの構成に従い、</a:t>
            </a:r>
            <a:r>
              <a:rPr lang="en-US" altLang="ja-JP" sz="2400" dirty="0"/>
              <a:t>1</a:t>
            </a:r>
            <a:r>
              <a:rPr lang="ja-JP" altLang="en-US" sz="2400" dirty="0"/>
              <a:t>トピックを</a:t>
            </a:r>
            <a:r>
              <a:rPr lang="en-US" altLang="ja-JP" sz="2400" dirty="0"/>
              <a:t>1</a:t>
            </a:r>
            <a:r>
              <a:rPr lang="ja-JP" altLang="en-US" sz="2400" dirty="0"/>
              <a:t>行として、語りをテキスト化した</a:t>
            </a:r>
            <a:r>
              <a:rPr lang="ja-JP" altLang="en-US" sz="2400" dirty="0" smtClean="0"/>
              <a:t>。</a:t>
            </a:r>
            <a:endParaRPr lang="ja-JP" altLang="en-US"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213" y="4061243"/>
            <a:ext cx="3797166" cy="253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807213" y="6421948"/>
            <a:ext cx="4464496" cy="369332"/>
          </a:xfrm>
          <a:prstGeom prst="rect">
            <a:avLst/>
          </a:prstGeom>
          <a:noFill/>
        </p:spPr>
        <p:txBody>
          <a:bodyPr wrap="square" rtlCol="0">
            <a:spAutoFit/>
          </a:bodyPr>
          <a:lstStyle/>
          <a:p>
            <a:r>
              <a:rPr lang="en-US" altLang="ja-JP" b="1" dirty="0">
                <a:solidFill>
                  <a:schemeClr val="accent1"/>
                </a:solidFill>
              </a:rPr>
              <a:t>http://www.dipex-j.org/breast-cancer/</a:t>
            </a:r>
            <a:endParaRPr kumimoji="1" lang="ja-JP" altLang="en-US" b="1" dirty="0">
              <a:solidFill>
                <a:schemeClr val="accent1"/>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70379"/>
            <a:ext cx="3250882" cy="25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72564" y="6423670"/>
            <a:ext cx="4371444" cy="369332"/>
          </a:xfrm>
          <a:prstGeom prst="rect">
            <a:avLst/>
          </a:prstGeom>
          <a:noFill/>
        </p:spPr>
        <p:txBody>
          <a:bodyPr wrap="square" rtlCol="0">
            <a:spAutoFit/>
          </a:bodyPr>
          <a:lstStyle/>
          <a:p>
            <a:r>
              <a:rPr lang="en-US" altLang="ja-JP" b="1" dirty="0">
                <a:solidFill>
                  <a:schemeClr val="accent1"/>
                </a:solidFill>
              </a:rPr>
              <a:t>http://jpop-voice.jp/cancer/nyu/index.html</a:t>
            </a:r>
            <a:endParaRPr kumimoji="1" lang="ja-JP" altLang="en-US" b="1" dirty="0">
              <a:solidFill>
                <a:schemeClr val="accent1"/>
              </a:solidFill>
            </a:endParaRPr>
          </a:p>
        </p:txBody>
      </p:sp>
      <p:sp>
        <p:nvSpPr>
          <p:cNvPr id="5" name="スライド番号プレースホルダー 4"/>
          <p:cNvSpPr>
            <a:spLocks noGrp="1"/>
          </p:cNvSpPr>
          <p:nvPr>
            <p:ph type="sldNum" sz="quarter" idx="12"/>
          </p:nvPr>
        </p:nvSpPr>
        <p:spPr/>
        <p:txBody>
          <a:bodyPr/>
          <a:lstStyle/>
          <a:p>
            <a:fld id="{0A019C72-65A2-42B7-BE63-268E2F77D979}" type="slidenum">
              <a:rPr kumimoji="1" lang="ja-JP" altLang="en-US" smtClean="0"/>
              <a:t>7</a:t>
            </a:fld>
            <a:endParaRPr kumimoji="1" lang="ja-JP" altLang="en-US"/>
          </a:p>
        </p:txBody>
      </p:sp>
    </p:spTree>
    <p:extLst>
      <p:ext uri="{BB962C8B-B14F-4D97-AF65-F5344CB8AC3E}">
        <p14:creationId xmlns:p14="http://schemas.microsoft.com/office/powerpoint/2010/main" val="3947321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smtClean="0">
                <a:latin typeface="+mj-ea"/>
              </a:rPr>
              <a:t>研究方法</a:t>
            </a:r>
            <a:endParaRPr lang="ja-JP" altLang="en-US" sz="3200" dirty="0">
              <a:latin typeface="+mj-ea"/>
            </a:endParaRPr>
          </a:p>
        </p:txBody>
      </p:sp>
      <p:sp>
        <p:nvSpPr>
          <p:cNvPr id="7" name="正方形/長方形 6"/>
          <p:cNvSpPr/>
          <p:nvPr/>
        </p:nvSpPr>
        <p:spPr>
          <a:xfrm>
            <a:off x="284163" y="1126901"/>
            <a:ext cx="8680325" cy="4678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defTabSz="2777490" fontAlgn="auto">
              <a:spcBef>
                <a:spcPts val="0"/>
              </a:spcBef>
              <a:spcAft>
                <a:spcPts val="0"/>
              </a:spcAft>
              <a:defRPr/>
            </a:pPr>
            <a:r>
              <a:rPr lang="ja-JP" altLang="en-US" sz="2600" b="1" dirty="0" smtClean="0">
                <a:solidFill>
                  <a:schemeClr val="accent6"/>
                </a:solidFill>
              </a:rPr>
              <a:t>分析</a:t>
            </a:r>
            <a:r>
              <a:rPr lang="ja-JP" altLang="en-US" sz="2600" b="1" dirty="0">
                <a:solidFill>
                  <a:schemeClr val="accent6"/>
                </a:solidFill>
              </a:rPr>
              <a:t>方法</a:t>
            </a:r>
          </a:p>
          <a:p>
            <a:pPr marL="342900" indent="-342900" defTabSz="2777490" fontAlgn="auto">
              <a:spcBef>
                <a:spcPts val="0"/>
              </a:spcBef>
              <a:spcAft>
                <a:spcPts val="0"/>
              </a:spcAft>
              <a:buFont typeface="Arial" panose="020B0604020202020204" pitchFamily="34" charset="0"/>
              <a:buChar char="•"/>
              <a:defRPr/>
            </a:pPr>
            <a:r>
              <a:rPr lang="ja-JP" altLang="en-US" sz="2600" dirty="0"/>
              <a:t> 乳がん体験者のべ</a:t>
            </a:r>
            <a:r>
              <a:rPr lang="en-US" altLang="ja-JP" sz="2600" dirty="0"/>
              <a:t>49</a:t>
            </a:r>
            <a:r>
              <a:rPr lang="ja-JP" altLang="en-US" sz="2600" dirty="0"/>
              <a:t>人を転移進行度による語りの傾向を明らかにするため</a:t>
            </a:r>
            <a:r>
              <a:rPr lang="ja-JP" altLang="en-US" sz="2600" dirty="0" smtClean="0"/>
              <a:t>、体験者を「</a:t>
            </a:r>
            <a:r>
              <a:rPr lang="ja-JP" altLang="en-US" sz="2600" dirty="0"/>
              <a:t>転移がない体験者」「局所転移のある体験者」「遠隔転移のある体験者</a:t>
            </a:r>
            <a:r>
              <a:rPr lang="ja-JP" altLang="en-US" sz="2600" dirty="0" smtClean="0"/>
              <a:t>」の</a:t>
            </a:r>
            <a:r>
              <a:rPr lang="en-US" altLang="ja-JP" sz="2600" dirty="0" smtClean="0"/>
              <a:t>3</a:t>
            </a:r>
            <a:r>
              <a:rPr lang="ja-JP" altLang="en-US" sz="2600" dirty="0"/>
              <a:t>群に分けたのち、語りをテキスト化し</a:t>
            </a:r>
            <a:r>
              <a:rPr lang="ja-JP" altLang="en-US" sz="2600" dirty="0" smtClean="0"/>
              <a:t>、テキストマイニング</a:t>
            </a:r>
            <a:r>
              <a:rPr lang="ja-JP" altLang="en-US" sz="2600" dirty="0"/>
              <a:t>の手法を用いて内容語の分析を行った</a:t>
            </a:r>
            <a:r>
              <a:rPr lang="ja-JP" altLang="en-US" sz="2600" dirty="0" smtClean="0"/>
              <a:t>。</a:t>
            </a:r>
            <a:endParaRPr lang="en-US" altLang="ja-JP" sz="2600" dirty="0"/>
          </a:p>
          <a:p>
            <a:pPr marL="342900" indent="-342900" defTabSz="2777490" fontAlgn="auto">
              <a:spcBef>
                <a:spcPts val="0"/>
              </a:spcBef>
              <a:spcAft>
                <a:spcPts val="0"/>
              </a:spcAft>
              <a:buFont typeface="Arial" panose="020B0604020202020204" pitchFamily="34" charset="0"/>
              <a:buChar char="•"/>
              <a:defRPr/>
            </a:pPr>
            <a:r>
              <a:rPr lang="ja-JP" altLang="en-US" sz="2600" dirty="0" smtClean="0"/>
              <a:t>テキストマイニング分析では、</a:t>
            </a:r>
            <a:r>
              <a:rPr lang="en-US" altLang="ja-JP" sz="2600" dirty="0" smtClean="0"/>
              <a:t>Text </a:t>
            </a:r>
            <a:r>
              <a:rPr lang="en-US" altLang="ja-JP" sz="2600" dirty="0"/>
              <a:t>Mining Studio Ver.4.1</a:t>
            </a:r>
            <a:r>
              <a:rPr lang="ja-JP" altLang="en-US" sz="2600" dirty="0"/>
              <a:t>を使用し</a:t>
            </a:r>
            <a:r>
              <a:rPr lang="ja-JP" altLang="en-US" sz="2600" dirty="0" smtClean="0"/>
              <a:t>、</a:t>
            </a:r>
            <a:endParaRPr lang="en-US" altLang="ja-JP" sz="2600" dirty="0" smtClean="0"/>
          </a:p>
          <a:p>
            <a:pPr defTabSz="2777490" fontAlgn="auto">
              <a:spcBef>
                <a:spcPts val="0"/>
              </a:spcBef>
              <a:spcAft>
                <a:spcPts val="0"/>
              </a:spcAft>
              <a:defRPr/>
            </a:pPr>
            <a:r>
              <a:rPr lang="ja-JP" altLang="en-US" sz="2600" dirty="0"/>
              <a:t>　</a:t>
            </a:r>
            <a:r>
              <a:rPr lang="ja-JP" altLang="en-US" sz="2600" dirty="0" smtClean="0"/>
              <a:t>　　①名詞の</a:t>
            </a:r>
            <a:r>
              <a:rPr lang="ja-JP" altLang="en-US" sz="2600" dirty="0" smtClean="0">
                <a:solidFill>
                  <a:schemeClr val="tx1"/>
                </a:solidFill>
              </a:rPr>
              <a:t>頻度分析（単語頻度分析）</a:t>
            </a:r>
            <a:endParaRPr lang="en-US" altLang="ja-JP" sz="2600" dirty="0" smtClean="0">
              <a:solidFill>
                <a:schemeClr val="tx1"/>
              </a:solidFill>
            </a:endParaRPr>
          </a:p>
          <a:p>
            <a:pPr defTabSz="2777490" fontAlgn="auto">
              <a:spcBef>
                <a:spcPts val="0"/>
              </a:spcBef>
              <a:spcAft>
                <a:spcPts val="0"/>
              </a:spcAft>
              <a:defRPr/>
            </a:pPr>
            <a:r>
              <a:rPr lang="ja-JP" altLang="en-US" sz="2600" dirty="0">
                <a:solidFill>
                  <a:schemeClr val="tx1"/>
                </a:solidFill>
              </a:rPr>
              <a:t>　</a:t>
            </a:r>
            <a:r>
              <a:rPr lang="ja-JP" altLang="en-US" sz="2600" dirty="0" smtClean="0">
                <a:solidFill>
                  <a:schemeClr val="tx1"/>
                </a:solidFill>
              </a:rPr>
              <a:t>　　②特徴的な単語を抽出する分析（特徴語分析）を</a:t>
            </a:r>
            <a:r>
              <a:rPr lang="ja-JP" altLang="en-US" sz="2600" dirty="0">
                <a:solidFill>
                  <a:schemeClr val="tx1"/>
                </a:solidFill>
              </a:rPr>
              <a:t>行った</a:t>
            </a:r>
            <a:r>
              <a:rPr lang="ja-JP" altLang="en-US" sz="2600" dirty="0" smtClean="0"/>
              <a:t>。</a:t>
            </a:r>
            <a:endParaRPr lang="en-US" altLang="ja-JP" sz="2600" dirty="0" smtClean="0"/>
          </a:p>
        </p:txBody>
      </p:sp>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8</a:t>
            </a:fld>
            <a:endParaRPr kumimoji="1" lang="ja-JP" altLang="en-US"/>
          </a:p>
        </p:txBody>
      </p:sp>
    </p:spTree>
    <p:extLst>
      <p:ext uri="{BB962C8B-B14F-4D97-AF65-F5344CB8AC3E}">
        <p14:creationId xmlns:p14="http://schemas.microsoft.com/office/powerpoint/2010/main" val="3774951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197"/>
            <a:ext cx="9144000" cy="6401607"/>
          </a:xfrm>
          <a:prstGeom prst="rect">
            <a:avLst/>
          </a:prstGeom>
        </p:spPr>
      </p:pic>
      <p:sp>
        <p:nvSpPr>
          <p:cNvPr id="2" name="タイトル 1"/>
          <p:cNvSpPr>
            <a:spLocks noGrp="1"/>
          </p:cNvSpPr>
          <p:nvPr>
            <p:ph type="title"/>
          </p:nvPr>
        </p:nvSpPr>
        <p:spPr>
          <a:xfrm>
            <a:off x="517396" y="548680"/>
            <a:ext cx="8229600" cy="465282"/>
          </a:xfrm>
        </p:spPr>
        <p:txBody>
          <a:bodyPr>
            <a:noAutofit/>
          </a:bodyPr>
          <a:lstStyle/>
          <a:p>
            <a:pPr algn="l"/>
            <a:r>
              <a:rPr lang="ja-JP" altLang="en-US" sz="3200" dirty="0" smtClean="0">
                <a:latin typeface="小塚ゴシック Pro B" pitchFamily="34" charset="-128"/>
                <a:ea typeface="小塚ゴシック Pro B" pitchFamily="34" charset="-128"/>
              </a:rPr>
              <a:t>研究方法</a:t>
            </a:r>
            <a:endParaRPr lang="ja-JP" altLang="en-US" sz="3200" dirty="0">
              <a:latin typeface="小塚ゴシック Pro B" pitchFamily="34" charset="-128"/>
              <a:ea typeface="小塚ゴシック Pro B" pitchFamily="34" charset="-128"/>
            </a:endParaRPr>
          </a:p>
        </p:txBody>
      </p:sp>
      <p:sp>
        <p:nvSpPr>
          <p:cNvPr id="5" name="テキスト ボックス 4"/>
          <p:cNvSpPr txBox="1"/>
          <p:nvPr/>
        </p:nvSpPr>
        <p:spPr>
          <a:xfrm>
            <a:off x="588151" y="1341125"/>
            <a:ext cx="986167" cy="262829"/>
          </a:xfrm>
          <a:prstGeom prst="rect">
            <a:avLst/>
          </a:prstGeom>
          <a:noFill/>
        </p:spPr>
        <p:txBody>
          <a:bodyPr wrap="none" rtlCol="0">
            <a:spAutoFit/>
          </a:bodyPr>
          <a:lstStyle/>
          <a:p>
            <a:pPr marL="228600" indent="-228600">
              <a:buFont typeface="+mj-lt"/>
              <a:buAutoNum type="arabicPeriod"/>
            </a:pPr>
            <a:r>
              <a:rPr lang="ja-JP" altLang="en-US" sz="1108" dirty="0" smtClean="0">
                <a:latin typeface="小塚ゴシック Pro M" pitchFamily="34" charset="-128"/>
                <a:ea typeface="小塚ゴシック Pro M" pitchFamily="34" charset="-128"/>
              </a:rPr>
              <a:t>分析</a:t>
            </a:r>
            <a:r>
              <a:rPr lang="ja-JP" altLang="en-US" sz="1108" dirty="0">
                <a:latin typeface="小塚ゴシック Pro M" pitchFamily="34" charset="-128"/>
                <a:ea typeface="小塚ゴシック Pro M" pitchFamily="34" charset="-128"/>
              </a:rPr>
              <a:t>対象</a:t>
            </a:r>
          </a:p>
        </p:txBody>
      </p:sp>
      <p:sp>
        <p:nvSpPr>
          <p:cNvPr id="7" name="正方形/長方形 6"/>
          <p:cNvSpPr/>
          <p:nvPr/>
        </p:nvSpPr>
        <p:spPr>
          <a:xfrm>
            <a:off x="284163" y="1341125"/>
            <a:ext cx="8680325" cy="46783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defTabSz="2777490" fontAlgn="auto">
              <a:spcBef>
                <a:spcPts val="0"/>
              </a:spcBef>
              <a:spcAft>
                <a:spcPts val="0"/>
              </a:spcAft>
              <a:defRPr/>
            </a:pPr>
            <a:r>
              <a:rPr lang="ja-JP" altLang="en-US" sz="2200" b="1" dirty="0">
                <a:solidFill>
                  <a:schemeClr val="accent6"/>
                </a:solidFill>
              </a:rPr>
              <a:t>倫理的配慮</a:t>
            </a:r>
            <a:endParaRPr lang="en-US" altLang="ja-JP" sz="2200" b="1" dirty="0">
              <a:solidFill>
                <a:schemeClr val="accent6"/>
              </a:solidFill>
            </a:endParaRPr>
          </a:p>
          <a:p>
            <a:pPr marL="342900" indent="-342900" defTabSz="2777490" fontAlgn="auto">
              <a:spcBef>
                <a:spcPts val="0"/>
              </a:spcBef>
              <a:spcAft>
                <a:spcPts val="0"/>
              </a:spcAft>
              <a:buFont typeface="Arial" panose="020B0604020202020204" pitchFamily="34" charset="0"/>
              <a:buChar char="•"/>
              <a:defRPr/>
            </a:pPr>
            <a:r>
              <a:rPr lang="ja-JP" altLang="ja-JP" sz="2200" dirty="0"/>
              <a:t>公開されているウェブサイトの語りが対象であるが、著作権の保護に配慮しながら研究を行った。</a:t>
            </a:r>
            <a:endParaRPr lang="en-US" altLang="ja-JP" sz="2200" b="1" dirty="0">
              <a:solidFill>
                <a:schemeClr val="accent6"/>
              </a:solidFill>
            </a:endParaRPr>
          </a:p>
          <a:p>
            <a:pPr defTabSz="2777490" fontAlgn="auto">
              <a:spcBef>
                <a:spcPts val="0"/>
              </a:spcBef>
              <a:spcAft>
                <a:spcPts val="0"/>
              </a:spcAft>
              <a:defRPr/>
            </a:pPr>
            <a:endParaRPr lang="ja-JP" altLang="en-US" sz="2200" dirty="0"/>
          </a:p>
          <a:p>
            <a:pPr defTabSz="2777490" fontAlgn="auto">
              <a:spcBef>
                <a:spcPts val="0"/>
              </a:spcBef>
              <a:spcAft>
                <a:spcPts val="0"/>
              </a:spcAft>
              <a:defRPr/>
            </a:pPr>
            <a:r>
              <a:rPr lang="ja-JP" altLang="en-US" sz="2200" b="1" dirty="0" smtClean="0">
                <a:solidFill>
                  <a:schemeClr val="accent6"/>
                </a:solidFill>
              </a:rPr>
              <a:t>用語の</a:t>
            </a:r>
            <a:r>
              <a:rPr lang="ja-JP" altLang="en-US" sz="2200" b="1" dirty="0">
                <a:solidFill>
                  <a:schemeClr val="accent6"/>
                </a:solidFill>
              </a:rPr>
              <a:t>定義</a:t>
            </a:r>
          </a:p>
          <a:p>
            <a:pPr marL="342900" indent="-342900" defTabSz="2777490" fontAlgn="auto">
              <a:spcBef>
                <a:spcPts val="0"/>
              </a:spcBef>
              <a:spcAft>
                <a:spcPts val="0"/>
              </a:spcAft>
              <a:buFont typeface="Arial" panose="020B0604020202020204" pitchFamily="34" charset="0"/>
              <a:buChar char="•"/>
              <a:defRPr/>
            </a:pPr>
            <a:r>
              <a:rPr lang="ja-JP" altLang="en-US" sz="2200" b="1" dirty="0" smtClean="0">
                <a:solidFill>
                  <a:schemeClr val="accent1"/>
                </a:solidFill>
              </a:rPr>
              <a:t>転移</a:t>
            </a:r>
            <a:r>
              <a:rPr lang="ja-JP" altLang="en-US" sz="2200" b="1" dirty="0">
                <a:solidFill>
                  <a:schemeClr val="accent1"/>
                </a:solidFill>
              </a:rPr>
              <a:t>が</a:t>
            </a:r>
            <a:r>
              <a:rPr lang="ja-JP" altLang="en-US" sz="2200" b="1" dirty="0" smtClean="0">
                <a:solidFill>
                  <a:schemeClr val="accent1"/>
                </a:solidFill>
              </a:rPr>
              <a:t>ない</a:t>
            </a:r>
            <a:endParaRPr lang="en-US" altLang="ja-JP" sz="2200" b="1" dirty="0" smtClean="0">
              <a:solidFill>
                <a:schemeClr val="accent1"/>
              </a:solidFill>
            </a:endParaRPr>
          </a:p>
          <a:p>
            <a:pPr defTabSz="2777490" fontAlgn="auto">
              <a:spcBef>
                <a:spcPts val="0"/>
              </a:spcBef>
              <a:spcAft>
                <a:spcPts val="0"/>
              </a:spcAft>
              <a:defRPr/>
            </a:pPr>
            <a:r>
              <a:rPr lang="ja-JP" altLang="en-US" sz="2200" dirty="0"/>
              <a:t>　</a:t>
            </a:r>
            <a:r>
              <a:rPr lang="ja-JP" altLang="en-US" sz="2200" dirty="0" smtClean="0"/>
              <a:t>最初</a:t>
            </a:r>
            <a:r>
              <a:rPr lang="ja-JP" altLang="en-US" sz="2200" dirty="0"/>
              <a:t>に発生した原発乳がん以外は、乳がん細胞による再発・転移が診断されていない状態とする。</a:t>
            </a:r>
            <a:endParaRPr lang="en-US" altLang="ja-JP" sz="2200" dirty="0" smtClean="0"/>
          </a:p>
          <a:p>
            <a:pPr marL="342900" indent="-342900" defTabSz="2777490" fontAlgn="auto">
              <a:spcBef>
                <a:spcPts val="0"/>
              </a:spcBef>
              <a:spcAft>
                <a:spcPts val="0"/>
              </a:spcAft>
              <a:buFont typeface="Arial" panose="020B0604020202020204" pitchFamily="34" charset="0"/>
              <a:buChar char="•"/>
              <a:defRPr/>
            </a:pPr>
            <a:r>
              <a:rPr lang="ja-JP" altLang="en-US" sz="2200" b="1" dirty="0" smtClean="0">
                <a:solidFill>
                  <a:schemeClr val="accent1"/>
                </a:solidFill>
              </a:rPr>
              <a:t>局所転移</a:t>
            </a:r>
            <a:endParaRPr lang="en-US" altLang="ja-JP" sz="2200" b="1" dirty="0" smtClean="0">
              <a:solidFill>
                <a:schemeClr val="accent1"/>
              </a:solidFill>
            </a:endParaRPr>
          </a:p>
          <a:p>
            <a:pPr defTabSz="2777490" fontAlgn="auto">
              <a:spcBef>
                <a:spcPts val="0"/>
              </a:spcBef>
              <a:spcAft>
                <a:spcPts val="0"/>
              </a:spcAft>
              <a:defRPr/>
            </a:pPr>
            <a:r>
              <a:rPr lang="ja-JP" altLang="en-US" sz="2200" dirty="0"/>
              <a:t>　</a:t>
            </a:r>
            <a:r>
              <a:rPr lang="ja-JP" altLang="en-US" sz="2200" dirty="0" smtClean="0"/>
              <a:t>腋窩</a:t>
            </a:r>
            <a:r>
              <a:rPr lang="ja-JP" altLang="en-US" sz="2200" dirty="0"/>
              <a:t>リンパ節への転移、または術側・反対側の乳房に再発・転移がみられ、診断されている状態とする。</a:t>
            </a:r>
            <a:endParaRPr lang="en-US" altLang="ja-JP" sz="2200" dirty="0" smtClean="0"/>
          </a:p>
          <a:p>
            <a:pPr marL="342900" indent="-342900" defTabSz="2777490" fontAlgn="auto">
              <a:spcBef>
                <a:spcPts val="0"/>
              </a:spcBef>
              <a:spcAft>
                <a:spcPts val="0"/>
              </a:spcAft>
              <a:buFont typeface="Arial" panose="020B0604020202020204" pitchFamily="34" charset="0"/>
              <a:buChar char="•"/>
              <a:defRPr/>
            </a:pPr>
            <a:r>
              <a:rPr lang="ja-JP" altLang="en-US" sz="2200" b="1" dirty="0" smtClean="0">
                <a:solidFill>
                  <a:schemeClr val="accent1"/>
                </a:solidFill>
              </a:rPr>
              <a:t>遠隔転移</a:t>
            </a:r>
            <a:endParaRPr lang="en-US" altLang="ja-JP" sz="2200" b="1" dirty="0" smtClean="0">
              <a:solidFill>
                <a:schemeClr val="accent1"/>
              </a:solidFill>
            </a:endParaRPr>
          </a:p>
          <a:p>
            <a:pPr defTabSz="2777490" fontAlgn="auto">
              <a:spcBef>
                <a:spcPts val="0"/>
              </a:spcBef>
              <a:spcAft>
                <a:spcPts val="0"/>
              </a:spcAft>
              <a:defRPr/>
            </a:pPr>
            <a:r>
              <a:rPr lang="ja-JP" altLang="en-US" sz="2200" dirty="0"/>
              <a:t>　</a:t>
            </a:r>
            <a:r>
              <a:rPr lang="ja-JP" altLang="en-US" sz="2200" dirty="0" smtClean="0"/>
              <a:t>骨</a:t>
            </a:r>
            <a:r>
              <a:rPr lang="ja-JP" altLang="en-US" sz="2200" dirty="0"/>
              <a:t>、肝臓、肺、鎖骨上リンパ節など遠隔部の臓器やリンパ節に転移がみられ、診断されている状態とする</a:t>
            </a:r>
            <a:r>
              <a:rPr lang="ja-JP" altLang="en-US" sz="2200" dirty="0" smtClean="0"/>
              <a:t>。</a:t>
            </a:r>
            <a:endParaRPr lang="en-US" altLang="ja-JP" sz="2200" dirty="0" smtClean="0"/>
          </a:p>
        </p:txBody>
      </p:sp>
      <p:sp>
        <p:nvSpPr>
          <p:cNvPr id="3" name="スライド番号プレースホルダー 2"/>
          <p:cNvSpPr>
            <a:spLocks noGrp="1"/>
          </p:cNvSpPr>
          <p:nvPr>
            <p:ph type="sldNum" sz="quarter" idx="12"/>
          </p:nvPr>
        </p:nvSpPr>
        <p:spPr/>
        <p:txBody>
          <a:bodyPr/>
          <a:lstStyle/>
          <a:p>
            <a:fld id="{0A019C72-65A2-42B7-BE63-268E2F77D979}" type="slidenum">
              <a:rPr kumimoji="1" lang="ja-JP" altLang="en-US" smtClean="0"/>
              <a:t>9</a:t>
            </a:fld>
            <a:endParaRPr kumimoji="1" lang="ja-JP" altLang="en-US"/>
          </a:p>
        </p:txBody>
      </p:sp>
    </p:spTree>
    <p:extLst>
      <p:ext uri="{BB962C8B-B14F-4D97-AF65-F5344CB8AC3E}">
        <p14:creationId xmlns:p14="http://schemas.microsoft.com/office/powerpoint/2010/main" val="130366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2095</TotalTime>
  <Words>2142</Words>
  <Application>Microsoft Office PowerPoint</Application>
  <PresentationFormat>画面に合わせる (4:3)</PresentationFormat>
  <Paragraphs>379</Paragraphs>
  <Slides>32</Slides>
  <Notes>9</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　　患者の語りに耳を傾けることの必要性と可能性 　　　　　　　―乳がん体験者の語りに焦点をあてて </vt:lpstr>
      <vt:lpstr>　　交流セッションの趣旨</vt:lpstr>
      <vt:lpstr>内容</vt:lpstr>
      <vt:lpstr>　　患者の語りに耳を傾けることの必要性と可能性　 ー乳がん体験者の語りに焦点をあてて   １．乳がん体験者が闘病記を書き、出版する動機 </vt:lpstr>
      <vt:lpstr>　　患者の語りに耳を傾けることの必要性と可能性　 ー乳がん体験者の語りに焦点をあてて  ２．ウェブサイトJPOP-VOICE ・ DIPEx-Japanに 収録された女性乳がん体験者の語りから 転移の有無による特徴</vt:lpstr>
      <vt:lpstr>目的</vt:lpstr>
      <vt:lpstr>研究方法</vt:lpstr>
      <vt:lpstr>研究方法</vt:lpstr>
      <vt:lpstr>研究方法</vt:lpstr>
      <vt:lpstr>結果</vt:lpstr>
      <vt:lpstr>結果</vt:lpstr>
      <vt:lpstr>PowerPoint プレゼンテーション</vt:lpstr>
      <vt:lpstr>考察</vt:lpstr>
      <vt:lpstr>考察</vt:lpstr>
      <vt:lpstr>ウェブサイトを使用した体験者の語りの分析を試みて</vt:lpstr>
      <vt:lpstr>PowerPoint プレゼンテーション</vt:lpstr>
      <vt:lpstr>　　患者の語りに耳を傾けることの必要性と可能性　 ー乳がん体験者の語りに焦点をあてて   ３．乳がん体験者の闘病記分析　　 　　闘病記に見る身体的・精神的苦痛の表現と　　　　　　　　　　　　　　　　　　　　　                                        　　　　　 看護実践的意義 </vt:lpstr>
      <vt:lpstr>　　患者の語りに耳を傾けることの必要性と可能性 　　　　　　　ｰ 乳がん体験者の語りに焦点をあてて </vt:lpstr>
      <vt:lpstr>PowerPoint プレゼンテーション</vt:lpstr>
      <vt:lpstr>方　法　　</vt:lpstr>
      <vt:lpstr>PowerPoint プレゼンテーション</vt:lpstr>
      <vt:lpstr>PowerPoint プレゼンテーション</vt:lpstr>
      <vt:lpstr>結　果　　</vt:lpstr>
      <vt:lpstr>結　果　　</vt:lpstr>
      <vt:lpstr>結　果　　</vt:lpstr>
      <vt:lpstr>結　果　　</vt:lpstr>
      <vt:lpstr>結　果　　</vt:lpstr>
      <vt:lpstr>結　果　　</vt:lpstr>
      <vt:lpstr>結　果　　</vt:lpstr>
      <vt:lpstr>結　果　　</vt:lpstr>
      <vt:lpstr>考　察　　</vt:lpstr>
      <vt:lpstr>考　察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患者の語りに耳を傾けることの必要性と可能性 　　乳がん体験者の語りに焦点をあてて</dc:title>
  <dc:creator>shiromaru</dc:creator>
  <cp:lastModifiedBy>TAKEHIKO ITO</cp:lastModifiedBy>
  <cp:revision>68</cp:revision>
  <cp:lastPrinted>2016-12-09T10:39:31Z</cp:lastPrinted>
  <dcterms:created xsi:type="dcterms:W3CDTF">2014-05-18T01:08:49Z</dcterms:created>
  <dcterms:modified xsi:type="dcterms:W3CDTF">2016-12-13T05:04:45Z</dcterms:modified>
</cp:coreProperties>
</file>